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5"/>
  </p:notesMasterIdLst>
  <p:sldIdLst>
    <p:sldId id="256" r:id="rId3"/>
    <p:sldId id="274" r:id="rId4"/>
    <p:sldId id="275" r:id="rId5"/>
    <p:sldId id="276" r:id="rId6"/>
    <p:sldId id="287" r:id="rId7"/>
    <p:sldId id="288" r:id="rId8"/>
    <p:sldId id="289" r:id="rId9"/>
    <p:sldId id="290" r:id="rId10"/>
    <p:sldId id="291" r:id="rId11"/>
    <p:sldId id="294" r:id="rId12"/>
    <p:sldId id="295" r:id="rId13"/>
    <p:sldId id="269" r:id="rId14"/>
    <p:sldId id="272" r:id="rId15"/>
    <p:sldId id="273" r:id="rId16"/>
    <p:sldId id="278" r:id="rId17"/>
    <p:sldId id="279" r:id="rId18"/>
    <p:sldId id="280" r:id="rId19"/>
    <p:sldId id="296" r:id="rId20"/>
    <p:sldId id="292" r:id="rId21"/>
    <p:sldId id="293"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FB46B-4119-464E-A836-5E97268E6B30}" type="datetimeFigureOut">
              <a:rPr lang="en-IN" smtClean="0"/>
              <a:t>19-02-2025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D2058-A763-419C-9B8C-F3281DA6E791}" type="slidenum">
              <a:rPr lang="en-IN" smtClean="0"/>
              <a:t>‹#›</a:t>
            </a:fld>
            <a:endParaRPr lang="en-IN"/>
          </a:p>
        </p:txBody>
      </p:sp>
    </p:spTree>
    <p:extLst>
      <p:ext uri="{BB962C8B-B14F-4D97-AF65-F5344CB8AC3E}">
        <p14:creationId xmlns:p14="http://schemas.microsoft.com/office/powerpoint/2010/main" val="2398487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2e06217dd8_0_2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2e06217dd8_0_2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2824a83a2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2824a83a2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2ec16ef19c_1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2ec16ef19c_1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2ec16ef19c_1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2ec16ef19c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2ec16ef19c_1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2ec16ef19c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2ec16ef19c_1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2ec16ef19c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ec16ef19c_1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2ec16ef19c_1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2ec16ef19c_1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2ec16ef19c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2ec16ef19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2ec16ef19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2ec16ef19c_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2ec16ef19c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2ec16ef19c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2ec16ef19c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2e06217dd8_0_2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2e06217dd8_0_2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2ec16ef19c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2ec16ef19c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2ec16ef19c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2ec16ef19c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2ec16ef19c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2ec16ef19c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2ec16ef19c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2ec16ef19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2ec16ef19c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2ec16ef19c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2ec16ef19c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2ec16ef19c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2ec16ef19c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2ec16ef19c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2ec16ef19c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2ec16ef19c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2ec16ef19c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2ec16ef19c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2ec16ef19c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2ec16ef19c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2e06217dd8_0_2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e06217dd8_0_2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2ec16ef19c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2ec16ef19c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2ec16ef19c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2ec16ef19c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2ec16ef19c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2ec16ef19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2ec16ef19c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2ec16ef19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2a34462c9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2a34462c9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2ec16ef19c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2ec16ef19c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2ec16ef19c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2ec16ef19c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2a34462c9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2a34462c9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2ec16ef19c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2ec16ef19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2ec16ef19c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2ec16ef19c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2824a83a2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2824a83a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2a34462c98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2a34462c9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29f510f22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29f510f22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2a34462c98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2a34462c98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2a34462c98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2a34462c98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2a34462c98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2a34462c98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2a34462c98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2a34462c98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2a34462c98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2a34462c98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2a34462c98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2a34462c98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2a34462c98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2a34462c98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2ec16ef19c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2ec16ef19c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824a83a2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2824a83a2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2ec16ef19c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2ec16ef19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2a34462c98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2a34462c98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2824a83a2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2824a83a2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2824a83a2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2824a83a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2824a83a2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2824a83a2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2824a83a2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32824a83a2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62F9-5E70-1FEA-EED1-2C12093880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041BE86-99BF-5D6C-FA33-A7C4949F88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E3195EA-1A3B-4CF9-F8E5-E98BA28680CB}"/>
              </a:ext>
            </a:extLst>
          </p:cNvPr>
          <p:cNvSpPr>
            <a:spLocks noGrp="1"/>
          </p:cNvSpPr>
          <p:nvPr>
            <p:ph type="dt" sz="half" idx="10"/>
          </p:nvPr>
        </p:nvSpPr>
        <p:spPr/>
        <p:txBody>
          <a:bodyPr/>
          <a:lstStyle/>
          <a:p>
            <a:fld id="{5D03C790-C0B5-4B1C-BB12-C154ABAA83B0}" type="datetimeFigureOut">
              <a:rPr lang="en-IN" smtClean="0"/>
              <a:t>19-02-2025</a:t>
            </a:fld>
            <a:endParaRPr lang="en-IN"/>
          </a:p>
        </p:txBody>
      </p:sp>
      <p:sp>
        <p:nvSpPr>
          <p:cNvPr id="5" name="Footer Placeholder 4">
            <a:extLst>
              <a:ext uri="{FF2B5EF4-FFF2-40B4-BE49-F238E27FC236}">
                <a16:creationId xmlns:a16="http://schemas.microsoft.com/office/drawing/2014/main" id="{1FCD4EEA-1132-D182-6A14-1A8618E963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C38D10-C2A0-4760-2946-294D10994FE9}"/>
              </a:ext>
            </a:extLst>
          </p:cNvPr>
          <p:cNvSpPr>
            <a:spLocks noGrp="1"/>
          </p:cNvSpPr>
          <p:nvPr>
            <p:ph type="sldNum" sz="quarter" idx="12"/>
          </p:nvPr>
        </p:nvSpPr>
        <p:spPr/>
        <p:txBody>
          <a:bodyPr/>
          <a:lstStyle/>
          <a:p>
            <a:fld id="{7A3CE048-2DBB-41F5-9F1C-72332F53E65C}" type="slidenum">
              <a:rPr lang="en-IN" smtClean="0"/>
              <a:t>‹#›</a:t>
            </a:fld>
            <a:endParaRPr lang="en-IN"/>
          </a:p>
        </p:txBody>
      </p:sp>
    </p:spTree>
    <p:extLst>
      <p:ext uri="{BB962C8B-B14F-4D97-AF65-F5344CB8AC3E}">
        <p14:creationId xmlns:p14="http://schemas.microsoft.com/office/powerpoint/2010/main" val="195910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517C-7607-EC7B-4967-A22257925F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26238A-0181-AB30-0223-71788B7369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C93FE7-1B94-894C-F662-59A07DFED95D}"/>
              </a:ext>
            </a:extLst>
          </p:cNvPr>
          <p:cNvSpPr>
            <a:spLocks noGrp="1"/>
          </p:cNvSpPr>
          <p:nvPr>
            <p:ph type="dt" sz="half" idx="10"/>
          </p:nvPr>
        </p:nvSpPr>
        <p:spPr/>
        <p:txBody>
          <a:bodyPr/>
          <a:lstStyle/>
          <a:p>
            <a:fld id="{5D03C790-C0B5-4B1C-BB12-C154ABAA83B0}" type="datetimeFigureOut">
              <a:rPr lang="en-IN" smtClean="0"/>
              <a:t>19-02-2025</a:t>
            </a:fld>
            <a:endParaRPr lang="en-IN"/>
          </a:p>
        </p:txBody>
      </p:sp>
      <p:sp>
        <p:nvSpPr>
          <p:cNvPr id="5" name="Footer Placeholder 4">
            <a:extLst>
              <a:ext uri="{FF2B5EF4-FFF2-40B4-BE49-F238E27FC236}">
                <a16:creationId xmlns:a16="http://schemas.microsoft.com/office/drawing/2014/main" id="{59D0D0AD-958B-1A2D-CB05-A7B728DCD3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E4F642-7C1B-296F-7FF5-96BB2BDC5703}"/>
              </a:ext>
            </a:extLst>
          </p:cNvPr>
          <p:cNvSpPr>
            <a:spLocks noGrp="1"/>
          </p:cNvSpPr>
          <p:nvPr>
            <p:ph type="sldNum" sz="quarter" idx="12"/>
          </p:nvPr>
        </p:nvSpPr>
        <p:spPr/>
        <p:txBody>
          <a:bodyPr/>
          <a:lstStyle/>
          <a:p>
            <a:fld id="{7A3CE048-2DBB-41F5-9F1C-72332F53E65C}" type="slidenum">
              <a:rPr lang="en-IN" smtClean="0"/>
              <a:t>‹#›</a:t>
            </a:fld>
            <a:endParaRPr lang="en-IN"/>
          </a:p>
        </p:txBody>
      </p:sp>
    </p:spTree>
    <p:extLst>
      <p:ext uri="{BB962C8B-B14F-4D97-AF65-F5344CB8AC3E}">
        <p14:creationId xmlns:p14="http://schemas.microsoft.com/office/powerpoint/2010/main" val="3299947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7D3ACA-83AC-56ED-C591-3BAEA968B8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A11D40-DE00-467F-86F7-8B94396D6A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4A3232-C30B-910E-A127-DD1C801B77E4}"/>
              </a:ext>
            </a:extLst>
          </p:cNvPr>
          <p:cNvSpPr>
            <a:spLocks noGrp="1"/>
          </p:cNvSpPr>
          <p:nvPr>
            <p:ph type="dt" sz="half" idx="10"/>
          </p:nvPr>
        </p:nvSpPr>
        <p:spPr/>
        <p:txBody>
          <a:bodyPr/>
          <a:lstStyle/>
          <a:p>
            <a:fld id="{5D03C790-C0B5-4B1C-BB12-C154ABAA83B0}" type="datetimeFigureOut">
              <a:rPr lang="en-IN" smtClean="0"/>
              <a:t>19-02-2025</a:t>
            </a:fld>
            <a:endParaRPr lang="en-IN"/>
          </a:p>
        </p:txBody>
      </p:sp>
      <p:sp>
        <p:nvSpPr>
          <p:cNvPr id="5" name="Footer Placeholder 4">
            <a:extLst>
              <a:ext uri="{FF2B5EF4-FFF2-40B4-BE49-F238E27FC236}">
                <a16:creationId xmlns:a16="http://schemas.microsoft.com/office/drawing/2014/main" id="{649A4449-8A6A-C75D-09FF-94D92E1A3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033AA7-EA60-165C-5A98-E2501A0DDA63}"/>
              </a:ext>
            </a:extLst>
          </p:cNvPr>
          <p:cNvSpPr>
            <a:spLocks noGrp="1"/>
          </p:cNvSpPr>
          <p:nvPr>
            <p:ph type="sldNum" sz="quarter" idx="12"/>
          </p:nvPr>
        </p:nvSpPr>
        <p:spPr/>
        <p:txBody>
          <a:bodyPr/>
          <a:lstStyle/>
          <a:p>
            <a:fld id="{7A3CE048-2DBB-41F5-9F1C-72332F53E65C}" type="slidenum">
              <a:rPr lang="en-IN" smtClean="0"/>
              <a:t>‹#›</a:t>
            </a:fld>
            <a:endParaRPr lang="en-IN"/>
          </a:p>
        </p:txBody>
      </p:sp>
    </p:spTree>
    <p:extLst>
      <p:ext uri="{BB962C8B-B14F-4D97-AF65-F5344CB8AC3E}">
        <p14:creationId xmlns:p14="http://schemas.microsoft.com/office/powerpoint/2010/main" val="65179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99069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05343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94031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07756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82885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89465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14471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2991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E1DB3-D5D3-819E-AF93-7F51A0BC56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1BACBD-5C6E-641A-4C30-69A7F74ADD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4A2743-5CB5-01F6-1CC1-C62E0816D75A}"/>
              </a:ext>
            </a:extLst>
          </p:cNvPr>
          <p:cNvSpPr>
            <a:spLocks noGrp="1"/>
          </p:cNvSpPr>
          <p:nvPr>
            <p:ph type="dt" sz="half" idx="10"/>
          </p:nvPr>
        </p:nvSpPr>
        <p:spPr/>
        <p:txBody>
          <a:bodyPr/>
          <a:lstStyle/>
          <a:p>
            <a:fld id="{5D03C790-C0B5-4B1C-BB12-C154ABAA83B0}" type="datetimeFigureOut">
              <a:rPr lang="en-IN" smtClean="0"/>
              <a:t>19-02-2025</a:t>
            </a:fld>
            <a:endParaRPr lang="en-IN"/>
          </a:p>
        </p:txBody>
      </p:sp>
      <p:sp>
        <p:nvSpPr>
          <p:cNvPr id="5" name="Footer Placeholder 4">
            <a:extLst>
              <a:ext uri="{FF2B5EF4-FFF2-40B4-BE49-F238E27FC236}">
                <a16:creationId xmlns:a16="http://schemas.microsoft.com/office/drawing/2014/main" id="{CFBF2F83-5BAE-CA39-81B4-4608506ABB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2BADAD-6E49-82DD-F915-2F2B22A76C2C}"/>
              </a:ext>
            </a:extLst>
          </p:cNvPr>
          <p:cNvSpPr>
            <a:spLocks noGrp="1"/>
          </p:cNvSpPr>
          <p:nvPr>
            <p:ph type="sldNum" sz="quarter" idx="12"/>
          </p:nvPr>
        </p:nvSpPr>
        <p:spPr/>
        <p:txBody>
          <a:bodyPr/>
          <a:lstStyle/>
          <a:p>
            <a:fld id="{7A3CE048-2DBB-41F5-9F1C-72332F53E65C}" type="slidenum">
              <a:rPr lang="en-IN" smtClean="0"/>
              <a:t>‹#›</a:t>
            </a:fld>
            <a:endParaRPr lang="en-IN"/>
          </a:p>
        </p:txBody>
      </p:sp>
    </p:spTree>
    <p:extLst>
      <p:ext uri="{BB962C8B-B14F-4D97-AF65-F5344CB8AC3E}">
        <p14:creationId xmlns:p14="http://schemas.microsoft.com/office/powerpoint/2010/main" val="1026920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06079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1834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5898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08F7-3E78-8822-11E6-0E2611F4E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0B53FE-FA9C-F567-5AEE-E6E40C90AC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7497EE-C1A1-D07D-0A47-BF0A249DC880}"/>
              </a:ext>
            </a:extLst>
          </p:cNvPr>
          <p:cNvSpPr>
            <a:spLocks noGrp="1"/>
          </p:cNvSpPr>
          <p:nvPr>
            <p:ph type="dt" sz="half" idx="10"/>
          </p:nvPr>
        </p:nvSpPr>
        <p:spPr/>
        <p:txBody>
          <a:bodyPr/>
          <a:lstStyle/>
          <a:p>
            <a:fld id="{5D03C790-C0B5-4B1C-BB12-C154ABAA83B0}" type="datetimeFigureOut">
              <a:rPr lang="en-IN" smtClean="0"/>
              <a:t>19-02-2025</a:t>
            </a:fld>
            <a:endParaRPr lang="en-IN"/>
          </a:p>
        </p:txBody>
      </p:sp>
      <p:sp>
        <p:nvSpPr>
          <p:cNvPr id="5" name="Footer Placeholder 4">
            <a:extLst>
              <a:ext uri="{FF2B5EF4-FFF2-40B4-BE49-F238E27FC236}">
                <a16:creationId xmlns:a16="http://schemas.microsoft.com/office/drawing/2014/main" id="{219D2AD6-E98C-39D1-0F61-D13805FDA7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FA4740-613A-694F-CBF9-9EA03A015657}"/>
              </a:ext>
            </a:extLst>
          </p:cNvPr>
          <p:cNvSpPr>
            <a:spLocks noGrp="1"/>
          </p:cNvSpPr>
          <p:nvPr>
            <p:ph type="sldNum" sz="quarter" idx="12"/>
          </p:nvPr>
        </p:nvSpPr>
        <p:spPr/>
        <p:txBody>
          <a:bodyPr/>
          <a:lstStyle/>
          <a:p>
            <a:fld id="{7A3CE048-2DBB-41F5-9F1C-72332F53E65C}" type="slidenum">
              <a:rPr lang="en-IN" smtClean="0"/>
              <a:t>‹#›</a:t>
            </a:fld>
            <a:endParaRPr lang="en-IN"/>
          </a:p>
        </p:txBody>
      </p:sp>
    </p:spTree>
    <p:extLst>
      <p:ext uri="{BB962C8B-B14F-4D97-AF65-F5344CB8AC3E}">
        <p14:creationId xmlns:p14="http://schemas.microsoft.com/office/powerpoint/2010/main" val="3215251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0851-B81C-402A-9294-D6F5D9C6C6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2C1C79-1DC8-C126-0E7A-03F05FFA12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7F4256-1262-B3AA-5173-96207E7D24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50AF29-C315-A1BD-FE81-2C85BB537503}"/>
              </a:ext>
            </a:extLst>
          </p:cNvPr>
          <p:cNvSpPr>
            <a:spLocks noGrp="1"/>
          </p:cNvSpPr>
          <p:nvPr>
            <p:ph type="dt" sz="half" idx="10"/>
          </p:nvPr>
        </p:nvSpPr>
        <p:spPr/>
        <p:txBody>
          <a:bodyPr/>
          <a:lstStyle/>
          <a:p>
            <a:fld id="{5D03C790-C0B5-4B1C-BB12-C154ABAA83B0}" type="datetimeFigureOut">
              <a:rPr lang="en-IN" smtClean="0"/>
              <a:t>19-02-2025</a:t>
            </a:fld>
            <a:endParaRPr lang="en-IN"/>
          </a:p>
        </p:txBody>
      </p:sp>
      <p:sp>
        <p:nvSpPr>
          <p:cNvPr id="6" name="Footer Placeholder 5">
            <a:extLst>
              <a:ext uri="{FF2B5EF4-FFF2-40B4-BE49-F238E27FC236}">
                <a16:creationId xmlns:a16="http://schemas.microsoft.com/office/drawing/2014/main" id="{9E8E9983-F6AF-A797-AEFD-4BBE3B3CD3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A5CE99-C2CF-4062-6F7D-A6DDFCA00307}"/>
              </a:ext>
            </a:extLst>
          </p:cNvPr>
          <p:cNvSpPr>
            <a:spLocks noGrp="1"/>
          </p:cNvSpPr>
          <p:nvPr>
            <p:ph type="sldNum" sz="quarter" idx="12"/>
          </p:nvPr>
        </p:nvSpPr>
        <p:spPr/>
        <p:txBody>
          <a:bodyPr/>
          <a:lstStyle/>
          <a:p>
            <a:fld id="{7A3CE048-2DBB-41F5-9F1C-72332F53E65C}" type="slidenum">
              <a:rPr lang="en-IN" smtClean="0"/>
              <a:t>‹#›</a:t>
            </a:fld>
            <a:endParaRPr lang="en-IN"/>
          </a:p>
        </p:txBody>
      </p:sp>
    </p:spTree>
    <p:extLst>
      <p:ext uri="{BB962C8B-B14F-4D97-AF65-F5344CB8AC3E}">
        <p14:creationId xmlns:p14="http://schemas.microsoft.com/office/powerpoint/2010/main" val="2941319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360D-40A1-D454-8F7A-0EB519B859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96B644-3071-7265-71A4-F4E820CEF6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DA249B-0BEF-80A7-B941-4A136AF517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D57C67-6DF8-5AED-CC96-CCD16B55F8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1F33A6-1FC7-ED51-204F-1AD1EE5B83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ABF6E1-373F-91C0-C71A-9055792591BC}"/>
              </a:ext>
            </a:extLst>
          </p:cNvPr>
          <p:cNvSpPr>
            <a:spLocks noGrp="1"/>
          </p:cNvSpPr>
          <p:nvPr>
            <p:ph type="dt" sz="half" idx="10"/>
          </p:nvPr>
        </p:nvSpPr>
        <p:spPr/>
        <p:txBody>
          <a:bodyPr/>
          <a:lstStyle/>
          <a:p>
            <a:fld id="{5D03C790-C0B5-4B1C-BB12-C154ABAA83B0}" type="datetimeFigureOut">
              <a:rPr lang="en-IN" smtClean="0"/>
              <a:t>19-02-2025</a:t>
            </a:fld>
            <a:endParaRPr lang="en-IN"/>
          </a:p>
        </p:txBody>
      </p:sp>
      <p:sp>
        <p:nvSpPr>
          <p:cNvPr id="8" name="Footer Placeholder 7">
            <a:extLst>
              <a:ext uri="{FF2B5EF4-FFF2-40B4-BE49-F238E27FC236}">
                <a16:creationId xmlns:a16="http://schemas.microsoft.com/office/drawing/2014/main" id="{B40FACB7-F18C-54FF-39E7-62065438625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B78C5CF-7749-FF2C-4C0F-923483E5A84D}"/>
              </a:ext>
            </a:extLst>
          </p:cNvPr>
          <p:cNvSpPr>
            <a:spLocks noGrp="1"/>
          </p:cNvSpPr>
          <p:nvPr>
            <p:ph type="sldNum" sz="quarter" idx="12"/>
          </p:nvPr>
        </p:nvSpPr>
        <p:spPr/>
        <p:txBody>
          <a:bodyPr/>
          <a:lstStyle/>
          <a:p>
            <a:fld id="{7A3CE048-2DBB-41F5-9F1C-72332F53E65C}" type="slidenum">
              <a:rPr lang="en-IN" smtClean="0"/>
              <a:t>‹#›</a:t>
            </a:fld>
            <a:endParaRPr lang="en-IN"/>
          </a:p>
        </p:txBody>
      </p:sp>
    </p:spTree>
    <p:extLst>
      <p:ext uri="{BB962C8B-B14F-4D97-AF65-F5344CB8AC3E}">
        <p14:creationId xmlns:p14="http://schemas.microsoft.com/office/powerpoint/2010/main" val="1557553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1978-92CA-EE2B-3B40-BB3C047BED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DA0E7B-984E-DB90-2152-00A81811A79E}"/>
              </a:ext>
            </a:extLst>
          </p:cNvPr>
          <p:cNvSpPr>
            <a:spLocks noGrp="1"/>
          </p:cNvSpPr>
          <p:nvPr>
            <p:ph type="dt" sz="half" idx="10"/>
          </p:nvPr>
        </p:nvSpPr>
        <p:spPr/>
        <p:txBody>
          <a:bodyPr/>
          <a:lstStyle/>
          <a:p>
            <a:fld id="{5D03C790-C0B5-4B1C-BB12-C154ABAA83B0}" type="datetimeFigureOut">
              <a:rPr lang="en-IN" smtClean="0"/>
              <a:t>19-02-2025</a:t>
            </a:fld>
            <a:endParaRPr lang="en-IN"/>
          </a:p>
        </p:txBody>
      </p:sp>
      <p:sp>
        <p:nvSpPr>
          <p:cNvPr id="4" name="Footer Placeholder 3">
            <a:extLst>
              <a:ext uri="{FF2B5EF4-FFF2-40B4-BE49-F238E27FC236}">
                <a16:creationId xmlns:a16="http://schemas.microsoft.com/office/drawing/2014/main" id="{B9DA1641-1E9A-58D5-F59E-E8E46969AA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EBCE85-DA77-4940-81DC-8111380A90A4}"/>
              </a:ext>
            </a:extLst>
          </p:cNvPr>
          <p:cNvSpPr>
            <a:spLocks noGrp="1"/>
          </p:cNvSpPr>
          <p:nvPr>
            <p:ph type="sldNum" sz="quarter" idx="12"/>
          </p:nvPr>
        </p:nvSpPr>
        <p:spPr/>
        <p:txBody>
          <a:bodyPr/>
          <a:lstStyle/>
          <a:p>
            <a:fld id="{7A3CE048-2DBB-41F5-9F1C-72332F53E65C}" type="slidenum">
              <a:rPr lang="en-IN" smtClean="0"/>
              <a:t>‹#›</a:t>
            </a:fld>
            <a:endParaRPr lang="en-IN"/>
          </a:p>
        </p:txBody>
      </p:sp>
    </p:spTree>
    <p:extLst>
      <p:ext uri="{BB962C8B-B14F-4D97-AF65-F5344CB8AC3E}">
        <p14:creationId xmlns:p14="http://schemas.microsoft.com/office/powerpoint/2010/main" val="427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20B4B5-01A6-CCD0-F258-C66FF8FA40BF}"/>
              </a:ext>
            </a:extLst>
          </p:cNvPr>
          <p:cNvSpPr>
            <a:spLocks noGrp="1"/>
          </p:cNvSpPr>
          <p:nvPr>
            <p:ph type="dt" sz="half" idx="10"/>
          </p:nvPr>
        </p:nvSpPr>
        <p:spPr/>
        <p:txBody>
          <a:bodyPr/>
          <a:lstStyle/>
          <a:p>
            <a:fld id="{5D03C790-C0B5-4B1C-BB12-C154ABAA83B0}" type="datetimeFigureOut">
              <a:rPr lang="en-IN" smtClean="0"/>
              <a:t>19-02-2025</a:t>
            </a:fld>
            <a:endParaRPr lang="en-IN"/>
          </a:p>
        </p:txBody>
      </p:sp>
      <p:sp>
        <p:nvSpPr>
          <p:cNvPr id="3" name="Footer Placeholder 2">
            <a:extLst>
              <a:ext uri="{FF2B5EF4-FFF2-40B4-BE49-F238E27FC236}">
                <a16:creationId xmlns:a16="http://schemas.microsoft.com/office/drawing/2014/main" id="{29E41657-23BA-B595-2C60-FECFDE954A6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F62775-0474-BEFB-F3F2-BA2BCC1D519E}"/>
              </a:ext>
            </a:extLst>
          </p:cNvPr>
          <p:cNvSpPr>
            <a:spLocks noGrp="1"/>
          </p:cNvSpPr>
          <p:nvPr>
            <p:ph type="sldNum" sz="quarter" idx="12"/>
          </p:nvPr>
        </p:nvSpPr>
        <p:spPr/>
        <p:txBody>
          <a:bodyPr/>
          <a:lstStyle/>
          <a:p>
            <a:fld id="{7A3CE048-2DBB-41F5-9F1C-72332F53E65C}" type="slidenum">
              <a:rPr lang="en-IN" smtClean="0"/>
              <a:t>‹#›</a:t>
            </a:fld>
            <a:endParaRPr lang="en-IN"/>
          </a:p>
        </p:txBody>
      </p:sp>
    </p:spTree>
    <p:extLst>
      <p:ext uri="{BB962C8B-B14F-4D97-AF65-F5344CB8AC3E}">
        <p14:creationId xmlns:p14="http://schemas.microsoft.com/office/powerpoint/2010/main" val="2073429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260C-5DE9-156A-8D64-69E69FF05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80A8569-0695-1AAD-B17C-2AA35445F9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F3DF97-07F4-A445-5A94-5C7E89790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61B1EA-BD5A-EABE-80CA-A8F47AF0DB45}"/>
              </a:ext>
            </a:extLst>
          </p:cNvPr>
          <p:cNvSpPr>
            <a:spLocks noGrp="1"/>
          </p:cNvSpPr>
          <p:nvPr>
            <p:ph type="dt" sz="half" idx="10"/>
          </p:nvPr>
        </p:nvSpPr>
        <p:spPr/>
        <p:txBody>
          <a:bodyPr/>
          <a:lstStyle/>
          <a:p>
            <a:fld id="{5D03C790-C0B5-4B1C-BB12-C154ABAA83B0}" type="datetimeFigureOut">
              <a:rPr lang="en-IN" smtClean="0"/>
              <a:t>19-02-2025</a:t>
            </a:fld>
            <a:endParaRPr lang="en-IN"/>
          </a:p>
        </p:txBody>
      </p:sp>
      <p:sp>
        <p:nvSpPr>
          <p:cNvPr id="6" name="Footer Placeholder 5">
            <a:extLst>
              <a:ext uri="{FF2B5EF4-FFF2-40B4-BE49-F238E27FC236}">
                <a16:creationId xmlns:a16="http://schemas.microsoft.com/office/drawing/2014/main" id="{4CA89F10-0CEE-3115-9EA3-F77FEC6DAE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F755B8-97B5-0E3A-F814-D090864F90FD}"/>
              </a:ext>
            </a:extLst>
          </p:cNvPr>
          <p:cNvSpPr>
            <a:spLocks noGrp="1"/>
          </p:cNvSpPr>
          <p:nvPr>
            <p:ph type="sldNum" sz="quarter" idx="12"/>
          </p:nvPr>
        </p:nvSpPr>
        <p:spPr/>
        <p:txBody>
          <a:bodyPr/>
          <a:lstStyle/>
          <a:p>
            <a:fld id="{7A3CE048-2DBB-41F5-9F1C-72332F53E65C}" type="slidenum">
              <a:rPr lang="en-IN" smtClean="0"/>
              <a:t>‹#›</a:t>
            </a:fld>
            <a:endParaRPr lang="en-IN"/>
          </a:p>
        </p:txBody>
      </p:sp>
    </p:spTree>
    <p:extLst>
      <p:ext uri="{BB962C8B-B14F-4D97-AF65-F5344CB8AC3E}">
        <p14:creationId xmlns:p14="http://schemas.microsoft.com/office/powerpoint/2010/main" val="283385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639B-D8B8-7F1A-50F8-D3B61D9694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BF1B307-15A6-46C3-3802-792219F3DD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97A3F8F-3BFC-1A93-29E7-9B7B7FDB8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A23446-9CF2-6D10-F79D-4170AF790E2D}"/>
              </a:ext>
            </a:extLst>
          </p:cNvPr>
          <p:cNvSpPr>
            <a:spLocks noGrp="1"/>
          </p:cNvSpPr>
          <p:nvPr>
            <p:ph type="dt" sz="half" idx="10"/>
          </p:nvPr>
        </p:nvSpPr>
        <p:spPr/>
        <p:txBody>
          <a:bodyPr/>
          <a:lstStyle/>
          <a:p>
            <a:fld id="{5D03C790-C0B5-4B1C-BB12-C154ABAA83B0}" type="datetimeFigureOut">
              <a:rPr lang="en-IN" smtClean="0"/>
              <a:t>19-02-2025</a:t>
            </a:fld>
            <a:endParaRPr lang="en-IN"/>
          </a:p>
        </p:txBody>
      </p:sp>
      <p:sp>
        <p:nvSpPr>
          <p:cNvPr id="6" name="Footer Placeholder 5">
            <a:extLst>
              <a:ext uri="{FF2B5EF4-FFF2-40B4-BE49-F238E27FC236}">
                <a16:creationId xmlns:a16="http://schemas.microsoft.com/office/drawing/2014/main" id="{593E1DD3-6F90-9A65-790D-E9BD5168A5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AA2A3B-D793-EFA3-A6C5-952879098F4C}"/>
              </a:ext>
            </a:extLst>
          </p:cNvPr>
          <p:cNvSpPr>
            <a:spLocks noGrp="1"/>
          </p:cNvSpPr>
          <p:nvPr>
            <p:ph type="sldNum" sz="quarter" idx="12"/>
          </p:nvPr>
        </p:nvSpPr>
        <p:spPr/>
        <p:txBody>
          <a:bodyPr/>
          <a:lstStyle/>
          <a:p>
            <a:fld id="{7A3CE048-2DBB-41F5-9F1C-72332F53E65C}" type="slidenum">
              <a:rPr lang="en-IN" smtClean="0"/>
              <a:t>‹#›</a:t>
            </a:fld>
            <a:endParaRPr lang="en-IN"/>
          </a:p>
        </p:txBody>
      </p:sp>
    </p:spTree>
    <p:extLst>
      <p:ext uri="{BB962C8B-B14F-4D97-AF65-F5344CB8AC3E}">
        <p14:creationId xmlns:p14="http://schemas.microsoft.com/office/powerpoint/2010/main" val="1649305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2C79BB-C5E6-2485-44B8-A9FA24F52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106671-97F6-732E-EFD7-4E4CB35882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D4F404-CE25-9C26-415C-1202480B0B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3C790-C0B5-4B1C-BB12-C154ABAA83B0}" type="datetimeFigureOut">
              <a:rPr lang="en-IN" smtClean="0"/>
              <a:t>19-02-2025</a:t>
            </a:fld>
            <a:endParaRPr lang="en-IN"/>
          </a:p>
        </p:txBody>
      </p:sp>
      <p:sp>
        <p:nvSpPr>
          <p:cNvPr id="5" name="Footer Placeholder 4">
            <a:extLst>
              <a:ext uri="{FF2B5EF4-FFF2-40B4-BE49-F238E27FC236}">
                <a16:creationId xmlns:a16="http://schemas.microsoft.com/office/drawing/2014/main" id="{8B56B0B0-A8AF-4A42-3833-CAF3E198B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14DA6AF-5BC7-0B32-5A4E-52F3E5EC0B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CE048-2DBB-41F5-9F1C-72332F53E65C}" type="slidenum">
              <a:rPr lang="en-IN" smtClean="0"/>
              <a:t>‹#›</a:t>
            </a:fld>
            <a:endParaRPr lang="en-IN"/>
          </a:p>
        </p:txBody>
      </p:sp>
    </p:spTree>
    <p:extLst>
      <p:ext uri="{BB962C8B-B14F-4D97-AF65-F5344CB8AC3E}">
        <p14:creationId xmlns:p14="http://schemas.microsoft.com/office/powerpoint/2010/main" val="2085047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9057022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DA57-4B78-BB14-05F3-A3B4D4D97BC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6E10575A-D460-B65A-3F39-7A2A90CC0D2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99099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p:nvPr/>
        </p:nvSpPr>
        <p:spPr>
          <a:xfrm>
            <a:off x="0" y="0"/>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59" name="Google Shape;359;p51"/>
          <p:cNvSpPr txBox="1"/>
          <p:nvPr/>
        </p:nvSpPr>
        <p:spPr>
          <a:xfrm>
            <a:off x="0" y="6468001"/>
            <a:ext cx="12192000" cy="389746"/>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933" i="1" kern="0">
                <a:solidFill>
                  <a:srgbClr val="000000"/>
                </a:solidFill>
                <a:latin typeface="Arial"/>
                <a:cs typeface="Arial"/>
                <a:sym typeface="Arial"/>
              </a:rPr>
              <a:t>Ref: book: Core Java: An Integrated Approach, By R. Nageswara Rao/kogent Solutions.</a:t>
            </a:r>
            <a:endParaRPr sz="933" i="1" kern="0">
              <a:solidFill>
                <a:srgbClr val="000000"/>
              </a:solidFill>
              <a:latin typeface="Arial"/>
              <a:cs typeface="Arial"/>
              <a:sym typeface="Arial"/>
            </a:endParaRPr>
          </a:p>
        </p:txBody>
      </p:sp>
      <p:sp>
        <p:nvSpPr>
          <p:cNvPr id="360" name="Google Shape;360;p5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10</a:t>
            </a:fld>
            <a:endParaRPr kern="0">
              <a:solidFill>
                <a:srgbClr val="595959"/>
              </a:solidFill>
              <a:latin typeface="Arial"/>
              <a:cs typeface="Arial"/>
              <a:sym typeface="Arial"/>
            </a:endParaRPr>
          </a:p>
        </p:txBody>
      </p:sp>
      <p:sp>
        <p:nvSpPr>
          <p:cNvPr id="361" name="Google Shape;361;p51"/>
          <p:cNvSpPr txBox="1"/>
          <p:nvPr/>
        </p:nvSpPr>
        <p:spPr>
          <a:xfrm>
            <a:off x="1527400" y="263700"/>
            <a:ext cx="9323600" cy="7133644"/>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600"/>
              </a:spcBef>
              <a:buClr>
                <a:srgbClr val="000000"/>
              </a:buClr>
            </a:pPr>
            <a:r>
              <a:rPr lang="en" sz="2133" b="1" kern="0">
                <a:solidFill>
                  <a:srgbClr val="000000"/>
                </a:solidFill>
                <a:latin typeface="Arial"/>
                <a:cs typeface="Arial"/>
                <a:sym typeface="Arial"/>
              </a:rPr>
              <a:t>Other features: </a:t>
            </a:r>
            <a:endParaRPr sz="2133" b="1" kern="0">
              <a:solidFill>
                <a:srgbClr val="000000"/>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b="1" kern="0">
                <a:solidFill>
                  <a:srgbClr val="000000"/>
                </a:solidFill>
                <a:latin typeface="Arial"/>
                <a:cs typeface="Arial"/>
                <a:sym typeface="Arial"/>
              </a:rPr>
              <a:t>Distributed</a:t>
            </a:r>
            <a:r>
              <a:rPr lang="en" sz="1733" kern="0">
                <a:solidFill>
                  <a:srgbClr val="000000"/>
                </a:solidFill>
                <a:latin typeface="Arial"/>
                <a:cs typeface="Arial"/>
                <a:sym typeface="Arial"/>
              </a:rPr>
              <a:t>: Information is distributed on various computers on a network. This is possible because Java can handle the protocols like TCP/IP and UDP</a:t>
            </a:r>
            <a:endParaRPr sz="1733" kern="0">
              <a:solidFill>
                <a:srgbClr val="000000"/>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b="1" kern="0">
                <a:solidFill>
                  <a:srgbClr val="000000"/>
                </a:solidFill>
                <a:latin typeface="Arial"/>
                <a:cs typeface="Arial"/>
                <a:sym typeface="Arial"/>
              </a:rPr>
              <a:t>Robust:</a:t>
            </a:r>
            <a:r>
              <a:rPr lang="en" sz="1733" kern="0">
                <a:solidFill>
                  <a:srgbClr val="000000"/>
                </a:solidFill>
                <a:latin typeface="Arial"/>
                <a:cs typeface="Arial"/>
                <a:sym typeface="Arial"/>
              </a:rPr>
              <a:t> Robust means -strong. Java programs are strong and they don't crash easily like a C or C++ program. There are two reasons -for this. Firstly, Java has got excellent </a:t>
            </a:r>
            <a:r>
              <a:rPr lang="en" sz="1733" i="1" kern="0">
                <a:solidFill>
                  <a:srgbClr val="0000FF"/>
                </a:solidFill>
                <a:latin typeface="Arial"/>
                <a:cs typeface="Arial"/>
                <a:sym typeface="Arial"/>
              </a:rPr>
              <a:t>inbuilt exception handling features</a:t>
            </a:r>
            <a:r>
              <a:rPr lang="en" sz="1733" kern="0">
                <a:solidFill>
                  <a:srgbClr val="000000"/>
                </a:solidFill>
                <a:latin typeface="Arial"/>
                <a:cs typeface="Arial"/>
                <a:sym typeface="Arial"/>
              </a:rPr>
              <a:t>. An exception is an error that occurs at run time.</a:t>
            </a:r>
            <a:endParaRPr sz="1733" kern="0">
              <a:solidFill>
                <a:srgbClr val="000000"/>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b="1" kern="0">
                <a:solidFill>
                  <a:srgbClr val="000000"/>
                </a:solidFill>
                <a:latin typeface="Arial"/>
                <a:cs typeface="Arial"/>
                <a:sym typeface="Arial"/>
              </a:rPr>
              <a:t>Memory management</a:t>
            </a:r>
            <a:r>
              <a:rPr lang="en" sz="1733" kern="0">
                <a:solidFill>
                  <a:srgbClr val="000000"/>
                </a:solidFill>
                <a:latin typeface="Arial"/>
                <a:cs typeface="Arial"/>
                <a:sym typeface="Arial"/>
              </a:rPr>
              <a:t> features: Most of the C and C++ programs crash in the' middle because of not allocating sufficient memory or forgetting the memory to be freed in a program. In Java, everything will be taken care of by </a:t>
            </a:r>
            <a:r>
              <a:rPr lang="en" sz="1733" b="1" kern="0">
                <a:solidFill>
                  <a:srgbClr val="0000FF"/>
                </a:solidFill>
                <a:latin typeface="Arial"/>
                <a:cs typeface="Arial"/>
                <a:sym typeface="Arial"/>
              </a:rPr>
              <a:t>JVM</a:t>
            </a:r>
            <a:r>
              <a:rPr lang="en" sz="1733" kern="0">
                <a:solidFill>
                  <a:srgbClr val="000000"/>
                </a:solidFill>
                <a:latin typeface="Arial"/>
                <a:cs typeface="Arial"/>
                <a:sym typeface="Arial"/>
              </a:rPr>
              <a:t> only. For example, JVM will allocate the necessary memory needed by a Java program.</a:t>
            </a:r>
            <a:endParaRPr sz="1733" kern="0">
              <a:solidFill>
                <a:srgbClr val="000000"/>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b="1" kern="0">
                <a:solidFill>
                  <a:srgbClr val="000000"/>
                </a:solidFill>
                <a:latin typeface="Arial"/>
                <a:cs typeface="Arial"/>
                <a:sym typeface="Arial"/>
              </a:rPr>
              <a:t>Secure</a:t>
            </a:r>
            <a:r>
              <a:rPr lang="en" sz="1733" kern="0">
                <a:solidFill>
                  <a:srgbClr val="000000"/>
                </a:solidFill>
                <a:latin typeface="Arial"/>
                <a:cs typeface="Arial"/>
                <a:sym typeface="Arial"/>
              </a:rPr>
              <a:t>: Security problems can be eliminated or minimized by using Java on Internet.</a:t>
            </a:r>
            <a:endParaRPr sz="1733" kern="0">
              <a:solidFill>
                <a:srgbClr val="000000"/>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b="1" kern="0">
                <a:solidFill>
                  <a:srgbClr val="000000"/>
                </a:solidFill>
                <a:latin typeface="Arial"/>
                <a:cs typeface="Arial"/>
                <a:sym typeface="Arial"/>
              </a:rPr>
              <a:t>System independence:</a:t>
            </a:r>
            <a:r>
              <a:rPr lang="en" sz="1733" kern="0">
                <a:solidFill>
                  <a:srgbClr val="000000"/>
                </a:solidFill>
                <a:latin typeface="Arial"/>
                <a:cs typeface="Arial"/>
                <a:sym typeface="Arial"/>
              </a:rPr>
              <a:t> Java's bytecode is not machine dependent. It can be run on any machine with any  processor and any operating system.</a:t>
            </a:r>
            <a:endParaRPr sz="1733" kern="0">
              <a:solidFill>
                <a:srgbClr val="000000"/>
              </a:solidFill>
              <a:latin typeface="Arial"/>
              <a:cs typeface="Arial"/>
              <a:sym typeface="Arial"/>
            </a:endParaRPr>
          </a:p>
          <a:p>
            <a:pPr marL="609585" indent="-414856" defTabSz="1219170">
              <a:lnSpc>
                <a:spcPct val="115000"/>
              </a:lnSpc>
              <a:spcBef>
                <a:spcPts val="1600"/>
              </a:spcBef>
              <a:spcAft>
                <a:spcPts val="1333"/>
              </a:spcAft>
              <a:buClr>
                <a:srgbClr val="000000"/>
              </a:buClr>
              <a:buSzPts val="1300"/>
              <a:buFont typeface="Arial"/>
              <a:buChar char="●"/>
            </a:pPr>
            <a:r>
              <a:rPr lang="en" sz="1733" b="1" kern="0">
                <a:solidFill>
                  <a:srgbClr val="000000"/>
                </a:solidFill>
                <a:latin typeface="Arial"/>
                <a:cs typeface="Arial"/>
                <a:sym typeface="Arial"/>
              </a:rPr>
              <a:t>Portability:</a:t>
            </a:r>
            <a:r>
              <a:rPr lang="en" sz="1733" kern="0">
                <a:solidFill>
                  <a:srgbClr val="000000"/>
                </a:solidFill>
                <a:latin typeface="Arial"/>
                <a:cs typeface="Arial"/>
                <a:sym typeface="Arial"/>
              </a:rPr>
              <a:t> If a program yields the same result on every machine, then that program is called portable. Java programs are portable.</a:t>
            </a:r>
            <a:br>
              <a:rPr lang="en" sz="1733" kern="0">
                <a:solidFill>
                  <a:srgbClr val="000000"/>
                </a:solidFill>
                <a:latin typeface="Arial"/>
                <a:cs typeface="Arial"/>
                <a:sym typeface="Arial"/>
              </a:rPr>
            </a:br>
            <a:endParaRPr sz="1733" kern="0">
              <a:solidFill>
                <a:srgbClr val="000000"/>
              </a:solidFill>
              <a:latin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2"/>
          <p:cNvSpPr/>
          <p:nvPr/>
        </p:nvSpPr>
        <p:spPr>
          <a:xfrm>
            <a:off x="0" y="0"/>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67" name="Google Shape;367;p52"/>
          <p:cNvSpPr txBox="1"/>
          <p:nvPr/>
        </p:nvSpPr>
        <p:spPr>
          <a:xfrm>
            <a:off x="0" y="6468001"/>
            <a:ext cx="12192000" cy="389746"/>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933" i="1" kern="0">
                <a:solidFill>
                  <a:srgbClr val="000000"/>
                </a:solidFill>
                <a:latin typeface="Arial"/>
                <a:cs typeface="Arial"/>
                <a:sym typeface="Arial"/>
              </a:rPr>
              <a:t>Ref: book: Core Java: An Integrated Approach, By R. Nageswara Rao/kogent Solutions.</a:t>
            </a:r>
            <a:endParaRPr sz="933" i="1" kern="0">
              <a:solidFill>
                <a:srgbClr val="000000"/>
              </a:solidFill>
              <a:latin typeface="Arial"/>
              <a:cs typeface="Arial"/>
              <a:sym typeface="Arial"/>
            </a:endParaRPr>
          </a:p>
        </p:txBody>
      </p:sp>
      <p:sp>
        <p:nvSpPr>
          <p:cNvPr id="368" name="Google Shape;368;p52"/>
          <p:cNvSpPr txBox="1"/>
          <p:nvPr/>
        </p:nvSpPr>
        <p:spPr>
          <a:xfrm>
            <a:off x="1527400" y="263701"/>
            <a:ext cx="9323600" cy="5671577"/>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600"/>
              </a:spcBef>
              <a:buClr>
                <a:srgbClr val="000000"/>
              </a:buClr>
            </a:pPr>
            <a:r>
              <a:rPr lang="en" sz="2133" b="1" kern="0">
                <a:solidFill>
                  <a:srgbClr val="000000"/>
                </a:solidFill>
                <a:latin typeface="Arial"/>
                <a:cs typeface="Arial"/>
                <a:sym typeface="Arial"/>
              </a:rPr>
              <a:t>Other features: </a:t>
            </a:r>
            <a:endParaRPr sz="2133" b="1" kern="0">
              <a:solidFill>
                <a:srgbClr val="000000"/>
              </a:solidFill>
              <a:latin typeface="Arial"/>
              <a:cs typeface="Arial"/>
              <a:sym typeface="Arial"/>
            </a:endParaRPr>
          </a:p>
          <a:p>
            <a:pPr marL="609585" indent="-406390" defTabSz="1219170">
              <a:lnSpc>
                <a:spcPct val="115000"/>
              </a:lnSpc>
              <a:spcBef>
                <a:spcPts val="1600"/>
              </a:spcBef>
              <a:buClr>
                <a:srgbClr val="000000"/>
              </a:buClr>
              <a:buSzPts val="1200"/>
              <a:buFont typeface="Arial"/>
              <a:buChar char="●"/>
            </a:pPr>
            <a:r>
              <a:rPr lang="en" sz="1600" b="1" kern="0">
                <a:solidFill>
                  <a:srgbClr val="000000"/>
                </a:solidFill>
                <a:latin typeface="Arial"/>
                <a:cs typeface="Arial"/>
                <a:sym typeface="Arial"/>
              </a:rPr>
              <a:t>Interpreted</a:t>
            </a:r>
            <a:r>
              <a:rPr lang="en" sz="1600" kern="0">
                <a:solidFill>
                  <a:srgbClr val="000000"/>
                </a:solidFill>
                <a:latin typeface="Arial"/>
                <a:cs typeface="Arial"/>
                <a:sym typeface="Arial"/>
              </a:rPr>
              <a:t>: Java programs are compiled to generate the byte code. This byte code can be downloaded and interpreted by the interpreter in JVM. If we take any other language, only an interpreter or a compiler is used fo execute the programs. But in Java., we use both compiler and interpreter for the execution.</a:t>
            </a:r>
            <a:endParaRPr sz="1600" kern="0">
              <a:solidFill>
                <a:srgbClr val="000000"/>
              </a:solidFill>
              <a:latin typeface="Arial"/>
              <a:cs typeface="Arial"/>
              <a:sym typeface="Arial"/>
            </a:endParaRPr>
          </a:p>
          <a:p>
            <a:pPr marL="609585" indent="-406390" defTabSz="1219170">
              <a:lnSpc>
                <a:spcPct val="115000"/>
              </a:lnSpc>
              <a:spcBef>
                <a:spcPts val="1600"/>
              </a:spcBef>
              <a:buClr>
                <a:srgbClr val="000000"/>
              </a:buClr>
              <a:buSzPts val="1200"/>
              <a:buFont typeface="Arial"/>
              <a:buChar char="●"/>
            </a:pPr>
            <a:r>
              <a:rPr lang="en" sz="1600" b="1" kern="0">
                <a:solidFill>
                  <a:srgbClr val="000000"/>
                </a:solidFill>
                <a:latin typeface="Arial"/>
                <a:cs typeface="Arial"/>
                <a:sym typeface="Arial"/>
              </a:rPr>
              <a:t>High</a:t>
            </a:r>
            <a:r>
              <a:rPr lang="en" sz="1600" kern="0">
                <a:solidFill>
                  <a:srgbClr val="000000"/>
                </a:solidFill>
                <a:latin typeface="Arial"/>
                <a:cs typeface="Arial"/>
                <a:sym typeface="Arial"/>
              </a:rPr>
              <a:t> </a:t>
            </a:r>
            <a:r>
              <a:rPr lang="en" sz="1600" b="1" kern="0">
                <a:solidFill>
                  <a:srgbClr val="000000"/>
                </a:solidFill>
                <a:latin typeface="Arial"/>
                <a:cs typeface="Arial"/>
                <a:sym typeface="Arial"/>
              </a:rPr>
              <a:t>Performance</a:t>
            </a:r>
            <a:r>
              <a:rPr lang="en" sz="1600" kern="0">
                <a:solidFill>
                  <a:srgbClr val="000000"/>
                </a:solidFill>
                <a:latin typeface="Arial"/>
                <a:cs typeface="Arial"/>
                <a:sym typeface="Arial"/>
              </a:rPr>
              <a:t>: JIT (Just In Time) compiler, which enhances the speed of execution. </a:t>
            </a:r>
            <a:endParaRPr sz="1600" kern="0">
              <a:solidFill>
                <a:srgbClr val="000000"/>
              </a:solidFill>
              <a:latin typeface="Arial"/>
              <a:cs typeface="Arial"/>
              <a:sym typeface="Arial"/>
            </a:endParaRPr>
          </a:p>
          <a:p>
            <a:pPr marL="609585" indent="-406390" defTabSz="1219170">
              <a:lnSpc>
                <a:spcPct val="115000"/>
              </a:lnSpc>
              <a:spcBef>
                <a:spcPts val="1600"/>
              </a:spcBef>
              <a:buClr>
                <a:srgbClr val="000000"/>
              </a:buClr>
              <a:buSzPts val="1200"/>
              <a:buFont typeface="Arial"/>
              <a:buChar char="●"/>
            </a:pPr>
            <a:r>
              <a:rPr lang="en" sz="1600" b="1" kern="0">
                <a:solidFill>
                  <a:srgbClr val="000000"/>
                </a:solidFill>
                <a:latin typeface="Arial"/>
                <a:cs typeface="Arial"/>
                <a:sym typeface="Arial"/>
              </a:rPr>
              <a:t>Multithreaded</a:t>
            </a:r>
            <a:r>
              <a:rPr lang="en" sz="1600" kern="0">
                <a:solidFill>
                  <a:srgbClr val="000000"/>
                </a:solidFill>
                <a:latin typeface="Arial"/>
                <a:cs typeface="Arial"/>
                <a:sym typeface="Arial"/>
              </a:rPr>
              <a:t>: A thread represents an individual process to execute a group of statement JVM uses several threads to execute different blocks of code. Creating multiple threads is called ‘multithreaded'.</a:t>
            </a:r>
            <a:endParaRPr sz="1600" kern="0">
              <a:solidFill>
                <a:srgbClr val="000000"/>
              </a:solidFill>
              <a:latin typeface="Arial"/>
              <a:cs typeface="Arial"/>
              <a:sym typeface="Arial"/>
            </a:endParaRPr>
          </a:p>
          <a:p>
            <a:pPr marL="609585" indent="-406390" defTabSz="1219170">
              <a:lnSpc>
                <a:spcPct val="115000"/>
              </a:lnSpc>
              <a:spcBef>
                <a:spcPts val="1600"/>
              </a:spcBef>
              <a:buClr>
                <a:srgbClr val="000000"/>
              </a:buClr>
              <a:buSzPts val="1200"/>
              <a:buFont typeface="Arial"/>
              <a:buChar char="●"/>
            </a:pPr>
            <a:r>
              <a:rPr lang="en" sz="1600" b="1" kern="0">
                <a:solidFill>
                  <a:srgbClr val="000000"/>
                </a:solidFill>
                <a:latin typeface="Arial"/>
                <a:cs typeface="Arial"/>
                <a:sym typeface="Arial"/>
              </a:rPr>
              <a:t>Scalability:</a:t>
            </a:r>
            <a:r>
              <a:rPr lang="en" sz="1600" kern="0">
                <a:solidFill>
                  <a:srgbClr val="000000"/>
                </a:solidFill>
                <a:latin typeface="Arial"/>
                <a:cs typeface="Arial"/>
                <a:sym typeface="Arial"/>
              </a:rPr>
              <a:t> Java platform can be implemented on a wide range of computers</a:t>
            </a:r>
            <a:endParaRPr sz="1600" kern="0">
              <a:solidFill>
                <a:srgbClr val="000000"/>
              </a:solidFill>
              <a:latin typeface="Arial"/>
              <a:cs typeface="Arial"/>
              <a:sym typeface="Arial"/>
            </a:endParaRPr>
          </a:p>
          <a:p>
            <a:pPr marL="609585" indent="-406390" defTabSz="1219170">
              <a:lnSpc>
                <a:spcPct val="115000"/>
              </a:lnSpc>
              <a:spcBef>
                <a:spcPts val="1600"/>
              </a:spcBef>
              <a:buClr>
                <a:srgbClr val="000000"/>
              </a:buClr>
              <a:buSzPts val="1200"/>
              <a:buFont typeface="Arial"/>
              <a:buChar char="●"/>
            </a:pPr>
            <a:r>
              <a:rPr lang="en" sz="1600" b="1" kern="0">
                <a:solidFill>
                  <a:srgbClr val="000000"/>
                </a:solidFill>
                <a:latin typeface="Arial"/>
                <a:cs typeface="Arial"/>
                <a:sym typeface="Arial"/>
              </a:rPr>
              <a:t>Dynamic</a:t>
            </a:r>
            <a:r>
              <a:rPr lang="en" sz="1600" kern="0">
                <a:solidFill>
                  <a:srgbClr val="000000"/>
                </a:solidFill>
                <a:latin typeface="Arial"/>
                <a:cs typeface="Arial"/>
                <a:sym typeface="Arial"/>
              </a:rPr>
              <a:t>: applet program - dynamically interacting programs on Internet.</a:t>
            </a:r>
            <a:endParaRPr sz="1600" kern="0">
              <a:solidFill>
                <a:srgbClr val="000000"/>
              </a:solidFill>
              <a:latin typeface="Arial"/>
              <a:cs typeface="Arial"/>
              <a:sym typeface="Arial"/>
            </a:endParaRPr>
          </a:p>
          <a:p>
            <a:pPr defTabSz="1219170">
              <a:lnSpc>
                <a:spcPct val="115000"/>
              </a:lnSpc>
              <a:spcBef>
                <a:spcPts val="1600"/>
              </a:spcBef>
              <a:spcAft>
                <a:spcPts val="1333"/>
              </a:spcAft>
              <a:buClr>
                <a:srgbClr val="000000"/>
              </a:buClr>
            </a:pPr>
            <a:br>
              <a:rPr lang="en" sz="1733" kern="0">
                <a:solidFill>
                  <a:srgbClr val="000000"/>
                </a:solidFill>
                <a:latin typeface="Arial"/>
                <a:cs typeface="Arial"/>
                <a:sym typeface="Arial"/>
              </a:rPr>
            </a:br>
            <a:endParaRPr sz="1733" kern="0">
              <a:solidFill>
                <a:srgbClr val="000000"/>
              </a:solidFill>
              <a:latin typeface="Arial"/>
              <a:cs typeface="Arial"/>
              <a:sym typeface="Arial"/>
            </a:endParaRPr>
          </a:p>
        </p:txBody>
      </p:sp>
      <p:sp>
        <p:nvSpPr>
          <p:cNvPr id="369" name="Google Shape;369;p52"/>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a:t>
            </a:fld>
            <a:endParaRPr kern="0">
              <a:solidFill>
                <a:srgbClr val="595959"/>
              </a:solidFill>
              <a:latin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p:nvPr/>
        </p:nvSpPr>
        <p:spPr>
          <a:xfrm>
            <a:off x="1430100" y="508000"/>
            <a:ext cx="10234800" cy="5402721"/>
          </a:xfrm>
          <a:prstGeom prst="rect">
            <a:avLst/>
          </a:prstGeom>
          <a:noFill/>
          <a:ln>
            <a:noFill/>
          </a:ln>
        </p:spPr>
        <p:txBody>
          <a:bodyPr spcFirstLastPara="1" wrap="square" lIns="121900" tIns="121900" rIns="121900" bIns="121900" anchor="t" anchorCtr="0">
            <a:spAutoFit/>
          </a:bodyPr>
          <a:lstStyle/>
          <a:p>
            <a:pPr defTabSz="1219170">
              <a:lnSpc>
                <a:spcPct val="115000"/>
              </a:lnSpc>
              <a:spcBef>
                <a:spcPts val="1867"/>
              </a:spcBef>
              <a:buClr>
                <a:srgbClr val="000000"/>
              </a:buClr>
            </a:pPr>
            <a:r>
              <a:rPr lang="en" sz="1733" b="1" kern="0">
                <a:solidFill>
                  <a:srgbClr val="000000"/>
                </a:solidFill>
                <a:latin typeface="Arial"/>
                <a:cs typeface="Arial"/>
                <a:sym typeface="Arial"/>
              </a:rPr>
              <a:t>Java Editions Overview</a:t>
            </a:r>
            <a:endParaRPr sz="1733" b="1" kern="0">
              <a:solidFill>
                <a:srgbClr val="000000"/>
              </a:solidFill>
              <a:latin typeface="Arial"/>
              <a:cs typeface="Arial"/>
              <a:sym typeface="Arial"/>
            </a:endParaRPr>
          </a:p>
          <a:p>
            <a:pPr defTabSz="1219170">
              <a:lnSpc>
                <a:spcPct val="115000"/>
              </a:lnSpc>
              <a:spcBef>
                <a:spcPts val="1600"/>
              </a:spcBef>
              <a:buClr>
                <a:srgbClr val="000000"/>
              </a:buClr>
            </a:pPr>
            <a:r>
              <a:rPr lang="en" sz="1467" b="1" kern="0">
                <a:solidFill>
                  <a:srgbClr val="000000"/>
                </a:solidFill>
                <a:latin typeface="Arial"/>
                <a:cs typeface="Arial"/>
                <a:sym typeface="Arial"/>
              </a:rPr>
              <a:t>1. Java SE (Standard Edition)</a:t>
            </a:r>
            <a:endParaRPr sz="1467" b="1" kern="0">
              <a:solidFill>
                <a:srgbClr val="000000"/>
              </a:solidFill>
              <a:latin typeface="Arial"/>
              <a:cs typeface="Arial"/>
              <a:sym typeface="Arial"/>
            </a:endParaRPr>
          </a:p>
          <a:p>
            <a:pPr marL="609585" indent="-397923" defTabSz="1219170">
              <a:lnSpc>
                <a:spcPct val="115000"/>
              </a:lnSpc>
              <a:spcBef>
                <a:spcPts val="1600"/>
              </a:spcBef>
              <a:buClr>
                <a:srgbClr val="000000"/>
              </a:buClr>
              <a:buSzPts val="1100"/>
              <a:buFont typeface="Arial"/>
              <a:buChar char="●"/>
            </a:pPr>
            <a:r>
              <a:rPr lang="en" sz="1467" b="1" kern="0">
                <a:solidFill>
                  <a:srgbClr val="000000"/>
                </a:solidFill>
                <a:latin typeface="Arial"/>
                <a:cs typeface="Arial"/>
                <a:sym typeface="Arial"/>
              </a:rPr>
              <a:t>Java SE</a:t>
            </a:r>
            <a:r>
              <a:rPr lang="en" sz="1467" kern="0">
                <a:solidFill>
                  <a:srgbClr val="000000"/>
                </a:solidFill>
                <a:latin typeface="Arial"/>
                <a:cs typeface="Arial"/>
                <a:sym typeface="Arial"/>
              </a:rPr>
              <a:t> contains the </a:t>
            </a:r>
            <a:r>
              <a:rPr lang="en" sz="1467" b="1" kern="0">
                <a:solidFill>
                  <a:srgbClr val="000000"/>
                </a:solidFill>
                <a:latin typeface="Arial"/>
                <a:cs typeface="Arial"/>
                <a:sym typeface="Arial"/>
              </a:rPr>
              <a:t>basic core Java classes</a:t>
            </a:r>
            <a:r>
              <a:rPr lang="en" sz="1467" kern="0">
                <a:solidFill>
                  <a:srgbClr val="000000"/>
                </a:solidFill>
                <a:latin typeface="Arial"/>
                <a:cs typeface="Arial"/>
                <a:sym typeface="Arial"/>
              </a:rPr>
              <a:t>.</a:t>
            </a:r>
            <a:endParaRPr sz="1467" kern="0">
              <a:solidFill>
                <a:srgbClr val="000000"/>
              </a:solidFill>
              <a:latin typeface="Arial"/>
              <a:cs typeface="Arial"/>
              <a:sym typeface="Arial"/>
            </a:endParaRPr>
          </a:p>
          <a:p>
            <a:pPr marL="609585" indent="-397923" defTabSz="1219170">
              <a:lnSpc>
                <a:spcPct val="115000"/>
              </a:lnSpc>
              <a:buClr>
                <a:srgbClr val="000000"/>
              </a:buClr>
              <a:buSzPts val="1100"/>
              <a:buFont typeface="Arial"/>
              <a:buChar char="●"/>
            </a:pPr>
            <a:r>
              <a:rPr lang="en" sz="1467" kern="0">
                <a:solidFill>
                  <a:srgbClr val="000000"/>
                </a:solidFill>
                <a:latin typeface="Arial"/>
                <a:cs typeface="Arial"/>
                <a:sym typeface="Arial"/>
              </a:rPr>
              <a:t>It is used to develop standard </a:t>
            </a:r>
            <a:r>
              <a:rPr lang="en" sz="1467" b="1" kern="0">
                <a:solidFill>
                  <a:srgbClr val="000000"/>
                </a:solidFill>
                <a:latin typeface="Arial"/>
                <a:cs typeface="Arial"/>
                <a:sym typeface="Arial"/>
              </a:rPr>
              <a:t>applets</a:t>
            </a:r>
            <a:r>
              <a:rPr lang="en" sz="1467" kern="0">
                <a:solidFill>
                  <a:srgbClr val="000000"/>
                </a:solidFill>
                <a:latin typeface="Arial"/>
                <a:cs typeface="Arial"/>
                <a:sym typeface="Arial"/>
              </a:rPr>
              <a:t> and </a:t>
            </a:r>
            <a:r>
              <a:rPr lang="en" sz="1467" b="1" kern="0">
                <a:solidFill>
                  <a:srgbClr val="000000"/>
                </a:solidFill>
                <a:latin typeface="Arial"/>
                <a:cs typeface="Arial"/>
                <a:sym typeface="Arial"/>
              </a:rPr>
              <a:t>applications</a:t>
            </a:r>
            <a:r>
              <a:rPr lang="en" sz="1467" kern="0">
                <a:solidFill>
                  <a:srgbClr val="000000"/>
                </a:solidFill>
                <a:latin typeface="Arial"/>
                <a:cs typeface="Arial"/>
                <a:sym typeface="Arial"/>
              </a:rPr>
              <a:t>.</a:t>
            </a:r>
            <a:endParaRPr sz="1467" kern="0">
              <a:solidFill>
                <a:srgbClr val="000000"/>
              </a:solidFill>
              <a:latin typeface="Arial"/>
              <a:cs typeface="Arial"/>
              <a:sym typeface="Arial"/>
            </a:endParaRPr>
          </a:p>
          <a:p>
            <a:pPr marL="609585" indent="-397923" defTabSz="1219170">
              <a:lnSpc>
                <a:spcPct val="115000"/>
              </a:lnSpc>
              <a:buClr>
                <a:srgbClr val="000000"/>
              </a:buClr>
              <a:buSzPts val="1100"/>
              <a:buFont typeface="Arial"/>
              <a:buChar char="●"/>
            </a:pPr>
            <a:r>
              <a:rPr lang="en" sz="1467" kern="0">
                <a:solidFill>
                  <a:srgbClr val="000000"/>
                </a:solidFill>
                <a:latin typeface="Arial"/>
                <a:cs typeface="Arial"/>
                <a:sym typeface="Arial"/>
              </a:rPr>
              <a:t>This edition provides the foundational tools and libraries for creating simple, standalone applications.</a:t>
            </a:r>
            <a:endParaRPr sz="1467" kern="0">
              <a:solidFill>
                <a:srgbClr val="000000"/>
              </a:solidFill>
              <a:latin typeface="Arial"/>
              <a:cs typeface="Arial"/>
              <a:sym typeface="Arial"/>
            </a:endParaRPr>
          </a:p>
          <a:p>
            <a:pPr defTabSz="1219170">
              <a:lnSpc>
                <a:spcPct val="115000"/>
              </a:lnSpc>
              <a:spcBef>
                <a:spcPts val="1600"/>
              </a:spcBef>
              <a:buClr>
                <a:srgbClr val="000000"/>
              </a:buClr>
            </a:pPr>
            <a:r>
              <a:rPr lang="en" sz="1467" b="1" kern="0">
                <a:solidFill>
                  <a:srgbClr val="000000"/>
                </a:solidFill>
                <a:latin typeface="Arial"/>
                <a:cs typeface="Arial"/>
                <a:sym typeface="Arial"/>
              </a:rPr>
              <a:t>2. Java EE (Enterprise Edition)</a:t>
            </a:r>
            <a:endParaRPr sz="1467" b="1" kern="0">
              <a:solidFill>
                <a:srgbClr val="000000"/>
              </a:solidFill>
              <a:latin typeface="Arial"/>
              <a:cs typeface="Arial"/>
              <a:sym typeface="Arial"/>
            </a:endParaRPr>
          </a:p>
          <a:p>
            <a:pPr marL="609585" indent="-397923" defTabSz="1219170">
              <a:lnSpc>
                <a:spcPct val="115000"/>
              </a:lnSpc>
              <a:spcBef>
                <a:spcPts val="1600"/>
              </a:spcBef>
              <a:buClr>
                <a:srgbClr val="000000"/>
              </a:buClr>
              <a:buSzPts val="1100"/>
              <a:buFont typeface="Arial"/>
              <a:buChar char="●"/>
            </a:pPr>
            <a:r>
              <a:rPr lang="en" sz="1467" b="1" kern="0">
                <a:solidFill>
                  <a:srgbClr val="000000"/>
                </a:solidFill>
                <a:latin typeface="Arial"/>
                <a:cs typeface="Arial"/>
                <a:sym typeface="Arial"/>
              </a:rPr>
              <a:t>Java EE</a:t>
            </a:r>
            <a:r>
              <a:rPr lang="en" sz="1467" kern="0">
                <a:solidFill>
                  <a:srgbClr val="000000"/>
                </a:solidFill>
                <a:latin typeface="Arial"/>
                <a:cs typeface="Arial"/>
                <a:sym typeface="Arial"/>
              </a:rPr>
              <a:t> includes classes </a:t>
            </a:r>
            <a:r>
              <a:rPr lang="en" sz="1467" b="1" kern="0">
                <a:solidFill>
                  <a:srgbClr val="000000"/>
                </a:solidFill>
                <a:latin typeface="Arial"/>
                <a:cs typeface="Arial"/>
                <a:sym typeface="Arial"/>
              </a:rPr>
              <a:t>beyond</a:t>
            </a:r>
            <a:r>
              <a:rPr lang="en" sz="1467" kern="0">
                <a:solidFill>
                  <a:srgbClr val="000000"/>
                </a:solidFill>
                <a:latin typeface="Arial"/>
                <a:cs typeface="Arial"/>
                <a:sym typeface="Arial"/>
              </a:rPr>
              <a:t> Java SE.</a:t>
            </a:r>
            <a:endParaRPr sz="1467" kern="0">
              <a:solidFill>
                <a:srgbClr val="000000"/>
              </a:solidFill>
              <a:latin typeface="Arial"/>
              <a:cs typeface="Arial"/>
              <a:sym typeface="Arial"/>
            </a:endParaRPr>
          </a:p>
          <a:p>
            <a:pPr marL="609585" indent="-397923" defTabSz="1219170">
              <a:lnSpc>
                <a:spcPct val="115000"/>
              </a:lnSpc>
              <a:buClr>
                <a:srgbClr val="000000"/>
              </a:buClr>
              <a:buSzPts val="1100"/>
              <a:buFont typeface="Arial"/>
              <a:buChar char="●"/>
            </a:pPr>
            <a:r>
              <a:rPr lang="en" sz="1467" kern="0">
                <a:solidFill>
                  <a:srgbClr val="000000"/>
                </a:solidFill>
                <a:latin typeface="Arial"/>
                <a:cs typeface="Arial"/>
                <a:sym typeface="Arial"/>
              </a:rPr>
              <a:t>In fact, </a:t>
            </a:r>
            <a:r>
              <a:rPr lang="en" sz="1467" b="1" kern="0">
                <a:solidFill>
                  <a:srgbClr val="000000"/>
                </a:solidFill>
                <a:latin typeface="Arial"/>
                <a:cs typeface="Arial"/>
                <a:sym typeface="Arial"/>
              </a:rPr>
              <a:t>Java SE</a:t>
            </a:r>
            <a:r>
              <a:rPr lang="en" sz="1467" kern="0">
                <a:solidFill>
                  <a:srgbClr val="000000"/>
                </a:solidFill>
                <a:latin typeface="Arial"/>
                <a:cs typeface="Arial"/>
                <a:sym typeface="Arial"/>
              </a:rPr>
              <a:t> is required in order to use many of the classes in </a:t>
            </a:r>
            <a:r>
              <a:rPr lang="en" sz="1467" b="1" kern="0">
                <a:solidFill>
                  <a:srgbClr val="000000"/>
                </a:solidFill>
                <a:latin typeface="Arial"/>
                <a:cs typeface="Arial"/>
                <a:sym typeface="Arial"/>
              </a:rPr>
              <a:t>Java EE</a:t>
            </a:r>
            <a:r>
              <a:rPr lang="en" sz="1467" kern="0">
                <a:solidFill>
                  <a:srgbClr val="000000"/>
                </a:solidFill>
                <a:latin typeface="Arial"/>
                <a:cs typeface="Arial"/>
                <a:sym typeface="Arial"/>
              </a:rPr>
              <a:t>.</a:t>
            </a:r>
            <a:endParaRPr sz="1467" kern="0">
              <a:solidFill>
                <a:srgbClr val="000000"/>
              </a:solidFill>
              <a:latin typeface="Arial"/>
              <a:cs typeface="Arial"/>
              <a:sym typeface="Arial"/>
            </a:endParaRPr>
          </a:p>
          <a:p>
            <a:pPr marL="609585" indent="-397923" defTabSz="1219170">
              <a:lnSpc>
                <a:spcPct val="115000"/>
              </a:lnSpc>
              <a:buClr>
                <a:srgbClr val="000000"/>
              </a:buClr>
              <a:buSzPts val="1100"/>
              <a:buFont typeface="Arial"/>
              <a:buChar char="●"/>
            </a:pPr>
            <a:r>
              <a:rPr lang="en" sz="1467" b="1" kern="0">
                <a:solidFill>
                  <a:srgbClr val="000000"/>
                </a:solidFill>
                <a:latin typeface="Arial"/>
                <a:cs typeface="Arial"/>
                <a:sym typeface="Arial"/>
              </a:rPr>
              <a:t>Java EE</a:t>
            </a:r>
            <a:r>
              <a:rPr lang="en" sz="1467" kern="0">
                <a:solidFill>
                  <a:srgbClr val="000000"/>
                </a:solidFill>
                <a:latin typeface="Arial"/>
                <a:cs typeface="Arial"/>
                <a:sym typeface="Arial"/>
              </a:rPr>
              <a:t> is focused on providing </a:t>
            </a:r>
            <a:r>
              <a:rPr lang="en" sz="1467" b="1" kern="0">
                <a:solidFill>
                  <a:srgbClr val="000000"/>
                </a:solidFill>
                <a:latin typeface="Arial"/>
                <a:cs typeface="Arial"/>
                <a:sym typeface="Arial"/>
              </a:rPr>
              <a:t>business solutions</a:t>
            </a:r>
            <a:r>
              <a:rPr lang="en" sz="1467" kern="0">
                <a:solidFill>
                  <a:srgbClr val="000000"/>
                </a:solidFill>
                <a:latin typeface="Arial"/>
                <a:cs typeface="Arial"/>
                <a:sym typeface="Arial"/>
              </a:rPr>
              <a:t> in </a:t>
            </a:r>
            <a:r>
              <a:rPr lang="en" sz="1467" b="1" kern="0">
                <a:solidFill>
                  <a:srgbClr val="000000"/>
                </a:solidFill>
                <a:latin typeface="Arial"/>
                <a:cs typeface="Arial"/>
                <a:sym typeface="Arial"/>
              </a:rPr>
              <a:t>networked environments</a:t>
            </a:r>
            <a:r>
              <a:rPr lang="en" sz="1467" kern="0">
                <a:solidFill>
                  <a:srgbClr val="000000"/>
                </a:solidFill>
                <a:latin typeface="Arial"/>
                <a:cs typeface="Arial"/>
                <a:sym typeface="Arial"/>
              </a:rPr>
              <a:t>.</a:t>
            </a:r>
            <a:endParaRPr sz="1467" kern="0">
              <a:solidFill>
                <a:srgbClr val="000000"/>
              </a:solidFill>
              <a:latin typeface="Arial"/>
              <a:cs typeface="Arial"/>
              <a:sym typeface="Arial"/>
            </a:endParaRPr>
          </a:p>
          <a:p>
            <a:pPr marL="609585" indent="-397923" defTabSz="1219170">
              <a:lnSpc>
                <a:spcPct val="115000"/>
              </a:lnSpc>
              <a:buClr>
                <a:srgbClr val="000000"/>
              </a:buClr>
              <a:buSzPts val="1100"/>
              <a:buFont typeface="Arial"/>
              <a:buChar char="●"/>
            </a:pPr>
            <a:r>
              <a:rPr lang="en" sz="1467" kern="0">
                <a:solidFill>
                  <a:srgbClr val="000000"/>
                </a:solidFill>
                <a:latin typeface="Arial"/>
                <a:cs typeface="Arial"/>
                <a:sym typeface="Arial"/>
              </a:rPr>
              <a:t>It is used to build </a:t>
            </a:r>
            <a:r>
              <a:rPr lang="en" sz="1467" b="1" kern="0">
                <a:solidFill>
                  <a:srgbClr val="000000"/>
                </a:solidFill>
                <a:latin typeface="Arial"/>
                <a:cs typeface="Arial"/>
                <a:sym typeface="Arial"/>
              </a:rPr>
              <a:t>large-scale</a:t>
            </a:r>
            <a:r>
              <a:rPr lang="en" sz="1467" kern="0">
                <a:solidFill>
                  <a:srgbClr val="000000"/>
                </a:solidFill>
                <a:latin typeface="Arial"/>
                <a:cs typeface="Arial"/>
                <a:sym typeface="Arial"/>
              </a:rPr>
              <a:t> enterprise applications like </a:t>
            </a:r>
            <a:r>
              <a:rPr lang="en" sz="1467" b="1" kern="0">
                <a:solidFill>
                  <a:srgbClr val="000000"/>
                </a:solidFill>
                <a:latin typeface="Arial"/>
                <a:cs typeface="Arial"/>
                <a:sym typeface="Arial"/>
              </a:rPr>
              <a:t>web applications</a:t>
            </a:r>
            <a:r>
              <a:rPr lang="en" sz="1467" kern="0">
                <a:solidFill>
                  <a:srgbClr val="000000"/>
                </a:solidFill>
                <a:latin typeface="Arial"/>
                <a:cs typeface="Arial"/>
                <a:sym typeface="Arial"/>
              </a:rPr>
              <a:t> and </a:t>
            </a:r>
            <a:r>
              <a:rPr lang="en" sz="1467" b="1" kern="0">
                <a:solidFill>
                  <a:srgbClr val="000000"/>
                </a:solidFill>
                <a:latin typeface="Arial"/>
                <a:cs typeface="Arial"/>
                <a:sym typeface="Arial"/>
              </a:rPr>
              <a:t>distributed systems</a:t>
            </a:r>
            <a:r>
              <a:rPr lang="en" sz="1467" kern="0">
                <a:solidFill>
                  <a:srgbClr val="000000"/>
                </a:solidFill>
                <a:latin typeface="Arial"/>
                <a:cs typeface="Arial"/>
                <a:sym typeface="Arial"/>
              </a:rPr>
              <a:t>.</a:t>
            </a:r>
            <a:endParaRPr sz="1467" kern="0">
              <a:solidFill>
                <a:srgbClr val="000000"/>
              </a:solidFill>
              <a:latin typeface="Arial"/>
              <a:cs typeface="Arial"/>
              <a:sym typeface="Arial"/>
            </a:endParaRPr>
          </a:p>
          <a:p>
            <a:pPr defTabSz="1219170">
              <a:lnSpc>
                <a:spcPct val="115000"/>
              </a:lnSpc>
              <a:spcBef>
                <a:spcPts val="1600"/>
              </a:spcBef>
              <a:buClr>
                <a:srgbClr val="000000"/>
              </a:buClr>
            </a:pPr>
            <a:r>
              <a:rPr lang="en" sz="1467" b="1" kern="0">
                <a:solidFill>
                  <a:srgbClr val="000000"/>
                </a:solidFill>
                <a:latin typeface="Arial"/>
                <a:cs typeface="Arial"/>
                <a:sym typeface="Arial"/>
              </a:rPr>
              <a:t>3. Java ME (Micro Edition)</a:t>
            </a:r>
            <a:endParaRPr sz="1467" b="1" kern="0">
              <a:solidFill>
                <a:srgbClr val="000000"/>
              </a:solidFill>
              <a:latin typeface="Arial"/>
              <a:cs typeface="Arial"/>
              <a:sym typeface="Arial"/>
            </a:endParaRPr>
          </a:p>
          <a:p>
            <a:pPr marL="609585" indent="-397923" defTabSz="1219170">
              <a:lnSpc>
                <a:spcPct val="115000"/>
              </a:lnSpc>
              <a:spcBef>
                <a:spcPts val="1600"/>
              </a:spcBef>
              <a:buClr>
                <a:srgbClr val="000000"/>
              </a:buClr>
              <a:buSzPts val="1100"/>
              <a:buFont typeface="Arial"/>
              <a:buChar char="●"/>
            </a:pPr>
            <a:r>
              <a:rPr lang="en" sz="1467" b="1" kern="0">
                <a:solidFill>
                  <a:srgbClr val="000000"/>
                </a:solidFill>
                <a:latin typeface="Arial"/>
                <a:cs typeface="Arial"/>
                <a:sym typeface="Arial"/>
              </a:rPr>
              <a:t>Java ME</a:t>
            </a:r>
            <a:r>
              <a:rPr lang="en" sz="1467" kern="0">
                <a:solidFill>
                  <a:srgbClr val="000000"/>
                </a:solidFill>
                <a:latin typeface="Arial"/>
                <a:cs typeface="Arial"/>
                <a:sym typeface="Arial"/>
              </a:rPr>
              <a:t> is designed for developers creating code for </a:t>
            </a:r>
            <a:r>
              <a:rPr lang="en" sz="1467" b="1" kern="0">
                <a:solidFill>
                  <a:srgbClr val="000000"/>
                </a:solidFill>
                <a:latin typeface="Arial"/>
                <a:cs typeface="Arial"/>
                <a:sym typeface="Arial"/>
              </a:rPr>
              <a:t>portable devices</a:t>
            </a:r>
            <a:r>
              <a:rPr lang="en" sz="1467" kern="0">
                <a:solidFill>
                  <a:srgbClr val="000000"/>
                </a:solidFill>
                <a:latin typeface="Arial"/>
                <a:cs typeface="Arial"/>
                <a:sym typeface="Arial"/>
              </a:rPr>
              <a:t> such as </a:t>
            </a:r>
            <a:r>
              <a:rPr lang="en" sz="1467" b="1" kern="0">
                <a:solidFill>
                  <a:srgbClr val="000000"/>
                </a:solidFill>
                <a:latin typeface="Arial"/>
                <a:cs typeface="Arial"/>
                <a:sym typeface="Arial"/>
              </a:rPr>
              <a:t>PDA</a:t>
            </a:r>
            <a:r>
              <a:rPr lang="en" sz="1467" kern="0">
                <a:solidFill>
                  <a:srgbClr val="000000"/>
                </a:solidFill>
                <a:latin typeface="Arial"/>
                <a:cs typeface="Arial"/>
                <a:sym typeface="Arial"/>
              </a:rPr>
              <a:t> or </a:t>
            </a:r>
            <a:r>
              <a:rPr lang="en" sz="1467" b="1" kern="0">
                <a:solidFill>
                  <a:srgbClr val="000000"/>
                </a:solidFill>
                <a:latin typeface="Arial"/>
                <a:cs typeface="Arial"/>
                <a:sym typeface="Arial"/>
              </a:rPr>
              <a:t>cellular phones</a:t>
            </a:r>
            <a:r>
              <a:rPr lang="en" sz="1467" kern="0">
                <a:solidFill>
                  <a:srgbClr val="000000"/>
                </a:solidFill>
                <a:latin typeface="Arial"/>
                <a:cs typeface="Arial"/>
                <a:sym typeface="Arial"/>
              </a:rPr>
              <a:t>.</a:t>
            </a:r>
            <a:endParaRPr sz="1467" kern="0">
              <a:solidFill>
                <a:srgbClr val="000000"/>
              </a:solidFill>
              <a:latin typeface="Arial"/>
              <a:cs typeface="Arial"/>
              <a:sym typeface="Arial"/>
            </a:endParaRPr>
          </a:p>
          <a:p>
            <a:pPr marL="609585" indent="-397923" defTabSz="1219170">
              <a:lnSpc>
                <a:spcPct val="115000"/>
              </a:lnSpc>
              <a:buClr>
                <a:srgbClr val="000000"/>
              </a:buClr>
              <a:buSzPts val="1100"/>
              <a:buFont typeface="Arial"/>
              <a:buChar char="●"/>
            </a:pPr>
            <a:r>
              <a:rPr lang="en" sz="1467" kern="0">
                <a:solidFill>
                  <a:srgbClr val="000000"/>
                </a:solidFill>
                <a:latin typeface="Arial"/>
                <a:cs typeface="Arial"/>
                <a:sym typeface="Arial"/>
              </a:rPr>
              <a:t>It is intended for devices with </a:t>
            </a:r>
            <a:r>
              <a:rPr lang="en" sz="1467" b="1" kern="0">
                <a:solidFill>
                  <a:srgbClr val="000000"/>
                </a:solidFill>
                <a:latin typeface="Arial"/>
                <a:cs typeface="Arial"/>
                <a:sym typeface="Arial"/>
              </a:rPr>
              <a:t>limited resources</a:t>
            </a:r>
            <a:r>
              <a:rPr lang="en" sz="1467" kern="0">
                <a:solidFill>
                  <a:srgbClr val="000000"/>
                </a:solidFill>
                <a:latin typeface="Arial"/>
                <a:cs typeface="Arial"/>
                <a:sym typeface="Arial"/>
              </a:rPr>
              <a:t> where code needs to be small in size and use less memory.</a:t>
            </a:r>
            <a:endParaRPr sz="1467" kern="0">
              <a:solidFill>
                <a:srgbClr val="000000"/>
              </a:solidFill>
              <a:latin typeface="Arial"/>
              <a:cs typeface="Arial"/>
              <a:sym typeface="Arial"/>
            </a:endParaRPr>
          </a:p>
          <a:p>
            <a:pPr marL="609585" indent="-397923" defTabSz="1219170">
              <a:lnSpc>
                <a:spcPct val="115000"/>
              </a:lnSpc>
              <a:buClr>
                <a:srgbClr val="000000"/>
              </a:buClr>
              <a:buSzPts val="1100"/>
              <a:buFont typeface="Arial"/>
              <a:buChar char="●"/>
            </a:pPr>
            <a:r>
              <a:rPr lang="en" sz="1467" kern="0">
                <a:solidFill>
                  <a:srgbClr val="000000"/>
                </a:solidFill>
                <a:latin typeface="Arial"/>
                <a:cs typeface="Arial"/>
                <a:sym typeface="Arial"/>
              </a:rPr>
              <a:t>Java ME is perfect for developing applications that run on </a:t>
            </a:r>
            <a:r>
              <a:rPr lang="en" sz="1467" b="1" kern="0">
                <a:solidFill>
                  <a:srgbClr val="000000"/>
                </a:solidFill>
                <a:latin typeface="Arial"/>
                <a:cs typeface="Arial"/>
                <a:sym typeface="Arial"/>
              </a:rPr>
              <a:t>mobile devices</a:t>
            </a:r>
            <a:r>
              <a:rPr lang="en" sz="1467" kern="0">
                <a:solidFill>
                  <a:srgbClr val="000000"/>
                </a:solidFill>
                <a:latin typeface="Arial"/>
                <a:cs typeface="Arial"/>
                <a:sym typeface="Arial"/>
              </a:rPr>
              <a:t> and </a:t>
            </a:r>
            <a:r>
              <a:rPr lang="en" sz="1467" b="1" kern="0">
                <a:solidFill>
                  <a:srgbClr val="000000"/>
                </a:solidFill>
                <a:latin typeface="Arial"/>
                <a:cs typeface="Arial"/>
                <a:sym typeface="Arial"/>
              </a:rPr>
              <a:t>embedded systems</a:t>
            </a:r>
            <a:r>
              <a:rPr lang="en" sz="1467" kern="0">
                <a:solidFill>
                  <a:srgbClr val="000000"/>
                </a:solidFill>
                <a:latin typeface="Arial"/>
                <a:cs typeface="Arial"/>
                <a:sym typeface="Arial"/>
              </a:rPr>
              <a:t>.</a:t>
            </a:r>
            <a:endParaRPr sz="1467" kern="0">
              <a:solidFill>
                <a:srgbClr val="000000"/>
              </a:solidFill>
              <a:latin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p:nvPr/>
        </p:nvSpPr>
        <p:spPr>
          <a:xfrm>
            <a:off x="1430100" y="508001"/>
            <a:ext cx="10234800" cy="4568711"/>
          </a:xfrm>
          <a:prstGeom prst="rect">
            <a:avLst/>
          </a:prstGeom>
          <a:noFill/>
          <a:ln>
            <a:noFill/>
          </a:ln>
        </p:spPr>
        <p:txBody>
          <a:bodyPr spcFirstLastPara="1" wrap="square" lIns="121900" tIns="121900" rIns="121900" bIns="121900" anchor="t" anchorCtr="0">
            <a:spAutoFit/>
          </a:bodyPr>
          <a:lstStyle/>
          <a:p>
            <a:pPr defTabSz="1219170">
              <a:lnSpc>
                <a:spcPct val="115000"/>
              </a:lnSpc>
              <a:spcBef>
                <a:spcPts val="1600"/>
              </a:spcBef>
              <a:buClr>
                <a:srgbClr val="000000"/>
              </a:buClr>
            </a:pPr>
            <a:r>
              <a:rPr lang="en" sz="1733" b="1" kern="0">
                <a:solidFill>
                  <a:srgbClr val="000000"/>
                </a:solidFill>
                <a:latin typeface="Arial"/>
                <a:cs typeface="Arial"/>
                <a:sym typeface="Arial"/>
              </a:rPr>
              <a:t>Comments:</a:t>
            </a:r>
            <a:endParaRPr sz="1733" b="1" kern="0">
              <a:solidFill>
                <a:srgbClr val="000000"/>
              </a:solidFill>
              <a:latin typeface="Arial"/>
              <a:cs typeface="Arial"/>
              <a:sym typeface="Arial"/>
            </a:endParaRPr>
          </a:p>
          <a:p>
            <a:pPr defTabSz="1219170">
              <a:lnSpc>
                <a:spcPct val="115000"/>
              </a:lnSpc>
              <a:spcBef>
                <a:spcPts val="1600"/>
              </a:spcBef>
              <a:buClr>
                <a:srgbClr val="000000"/>
              </a:buClr>
            </a:pPr>
            <a:r>
              <a:rPr lang="en" sz="1733" kern="0">
                <a:solidFill>
                  <a:srgbClr val="000000"/>
                </a:solidFill>
                <a:latin typeface="Arial"/>
                <a:cs typeface="Arial"/>
                <a:sym typeface="Arial"/>
              </a:rPr>
              <a:t>There are three types of comments in Java: </a:t>
            </a:r>
            <a:r>
              <a:rPr lang="en" sz="1733" b="1" kern="0">
                <a:solidFill>
                  <a:srgbClr val="000000"/>
                </a:solidFill>
                <a:latin typeface="Arial"/>
                <a:cs typeface="Arial"/>
                <a:sym typeface="Arial"/>
              </a:rPr>
              <a:t>single-line</a:t>
            </a:r>
            <a:r>
              <a:rPr lang="en" sz="1733" kern="0">
                <a:solidFill>
                  <a:srgbClr val="000000"/>
                </a:solidFill>
                <a:latin typeface="Arial"/>
                <a:cs typeface="Arial"/>
                <a:sym typeface="Arial"/>
              </a:rPr>
              <a:t>, </a:t>
            </a:r>
            <a:r>
              <a:rPr lang="en" sz="1733" b="1" kern="0">
                <a:solidFill>
                  <a:srgbClr val="000000"/>
                </a:solidFill>
                <a:latin typeface="Arial"/>
                <a:cs typeface="Arial"/>
                <a:sym typeface="Arial"/>
              </a:rPr>
              <a:t>multi-line</a:t>
            </a:r>
            <a:r>
              <a:rPr lang="en" sz="1733" kern="0">
                <a:solidFill>
                  <a:srgbClr val="000000"/>
                </a:solidFill>
                <a:latin typeface="Arial"/>
                <a:cs typeface="Arial"/>
                <a:sym typeface="Arial"/>
              </a:rPr>
              <a:t>, and </a:t>
            </a:r>
            <a:r>
              <a:rPr lang="en" sz="1733" b="1" kern="0">
                <a:solidFill>
                  <a:srgbClr val="000000"/>
                </a:solidFill>
                <a:latin typeface="Arial"/>
                <a:cs typeface="Arial"/>
                <a:sym typeface="Arial"/>
              </a:rPr>
              <a:t>Java documentation comments</a:t>
            </a:r>
            <a:r>
              <a:rPr lang="en" sz="1733" kern="0">
                <a:solidFill>
                  <a:srgbClr val="000000"/>
                </a:solidFill>
                <a:latin typeface="Arial"/>
                <a:cs typeface="Arial"/>
                <a:sym typeface="Arial"/>
              </a:rPr>
              <a:t>. </a:t>
            </a:r>
            <a:endParaRPr sz="1733" kern="0">
              <a:solidFill>
                <a:srgbClr val="000000"/>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b="1" kern="0">
                <a:solidFill>
                  <a:srgbClr val="000000"/>
                </a:solidFill>
                <a:latin typeface="Arial"/>
                <a:cs typeface="Arial"/>
                <a:sym typeface="Arial"/>
              </a:rPr>
              <a:t>Single-line comments</a:t>
            </a:r>
            <a:r>
              <a:rPr lang="en" sz="1733" kern="0">
                <a:solidFill>
                  <a:srgbClr val="000000"/>
                </a:solidFill>
                <a:latin typeface="Arial"/>
                <a:cs typeface="Arial"/>
                <a:sym typeface="Arial"/>
              </a:rPr>
              <a:t>: These comments are used to mark a single line as a comment. They begin with the double slash symbol </a:t>
            </a:r>
            <a:r>
              <a:rPr lang="en" sz="1733" kern="0">
                <a:solidFill>
                  <a:srgbClr val="188038"/>
                </a:solidFill>
                <a:latin typeface="Roboto Mono"/>
                <a:ea typeface="Roboto Mono"/>
                <a:cs typeface="Roboto Mono"/>
                <a:sym typeface="Roboto Mono"/>
              </a:rPr>
              <a:t>//</a:t>
            </a:r>
            <a:r>
              <a:rPr lang="en" sz="1733" kern="0">
                <a:solidFill>
                  <a:srgbClr val="000000"/>
                </a:solidFill>
                <a:latin typeface="Arial"/>
                <a:cs typeface="Arial"/>
                <a:sym typeface="Arial"/>
              </a:rPr>
              <a:t>, and everything written after this symbol, until the end of the line, is considered a comment.</a:t>
            </a:r>
            <a:br>
              <a:rPr lang="en" sz="1733" kern="0">
                <a:solidFill>
                  <a:srgbClr val="000000"/>
                </a:solidFill>
                <a:latin typeface="Arial"/>
                <a:cs typeface="Arial"/>
                <a:sym typeface="Arial"/>
              </a:rPr>
            </a:br>
            <a:r>
              <a:rPr lang="en" sz="1733" b="1" kern="0">
                <a:solidFill>
                  <a:srgbClr val="000000"/>
                </a:solidFill>
                <a:latin typeface="Arial"/>
                <a:cs typeface="Arial"/>
                <a:sym typeface="Arial"/>
              </a:rPr>
              <a:t>Example</a:t>
            </a:r>
            <a:r>
              <a:rPr lang="en" sz="1733" kern="0">
                <a:solidFill>
                  <a:srgbClr val="000000"/>
                </a:solidFill>
                <a:latin typeface="Arial"/>
                <a:cs typeface="Arial"/>
                <a:sym typeface="Arial"/>
              </a:rPr>
              <a:t>: </a:t>
            </a:r>
            <a:r>
              <a:rPr lang="en" sz="1733" kern="0">
                <a:solidFill>
                  <a:srgbClr val="0000FF"/>
                </a:solidFill>
                <a:latin typeface="Arial"/>
                <a:cs typeface="Arial"/>
                <a:sym typeface="Arial"/>
              </a:rPr>
              <a:t>// This is a single-line comment</a:t>
            </a:r>
            <a:endParaRPr sz="1733" kern="0">
              <a:solidFill>
                <a:srgbClr val="0000FF"/>
              </a:solidFill>
              <a:latin typeface="Arial"/>
              <a:cs typeface="Arial"/>
              <a:sym typeface="Arial"/>
            </a:endParaRPr>
          </a:p>
          <a:p>
            <a:pPr marL="609585" indent="-414856" defTabSz="1219170">
              <a:lnSpc>
                <a:spcPct val="115000"/>
              </a:lnSpc>
              <a:spcBef>
                <a:spcPts val="1333"/>
              </a:spcBef>
              <a:spcAft>
                <a:spcPts val="1333"/>
              </a:spcAft>
              <a:buClr>
                <a:srgbClr val="000000"/>
              </a:buClr>
              <a:buSzPts val="1300"/>
              <a:buFont typeface="Arial"/>
              <a:buChar char="●"/>
            </a:pPr>
            <a:r>
              <a:rPr lang="en" sz="1733" b="1" kern="0">
                <a:solidFill>
                  <a:srgbClr val="000000"/>
                </a:solidFill>
                <a:latin typeface="Arial"/>
                <a:cs typeface="Arial"/>
                <a:sym typeface="Arial"/>
              </a:rPr>
              <a:t>Multi-line comments</a:t>
            </a:r>
            <a:r>
              <a:rPr lang="en" sz="1733" kern="0">
                <a:solidFill>
                  <a:srgbClr val="000000"/>
                </a:solidFill>
                <a:latin typeface="Arial"/>
                <a:cs typeface="Arial"/>
                <a:sym typeface="Arial"/>
              </a:rPr>
              <a:t>: These comments are used to represent several lines as comments. They start with </a:t>
            </a:r>
            <a:r>
              <a:rPr lang="en" sz="1733" kern="0">
                <a:solidFill>
                  <a:srgbClr val="188038"/>
                </a:solidFill>
                <a:latin typeface="Roboto Mono"/>
                <a:ea typeface="Roboto Mono"/>
                <a:cs typeface="Roboto Mono"/>
                <a:sym typeface="Roboto Mono"/>
              </a:rPr>
              <a:t>/*</a:t>
            </a:r>
            <a:r>
              <a:rPr lang="en" sz="1733" kern="0">
                <a:solidFill>
                  <a:srgbClr val="000000"/>
                </a:solidFill>
                <a:latin typeface="Arial"/>
                <a:cs typeface="Arial"/>
                <a:sym typeface="Arial"/>
              </a:rPr>
              <a:t> and end with </a:t>
            </a:r>
            <a:r>
              <a:rPr lang="en" sz="1733" kern="0">
                <a:solidFill>
                  <a:srgbClr val="188038"/>
                </a:solidFill>
                <a:latin typeface="Roboto Mono"/>
                <a:ea typeface="Roboto Mono"/>
                <a:cs typeface="Roboto Mono"/>
                <a:sym typeface="Roboto Mono"/>
              </a:rPr>
              <a:t>*/</a:t>
            </a:r>
            <a:r>
              <a:rPr lang="en" sz="1733" kern="0">
                <a:solidFill>
                  <a:srgbClr val="000000"/>
                </a:solidFill>
                <a:latin typeface="Arial"/>
                <a:cs typeface="Arial"/>
                <a:sym typeface="Arial"/>
              </a:rPr>
              <a:t>. Everything written between </a:t>
            </a:r>
            <a:r>
              <a:rPr lang="en" sz="1733" kern="0">
                <a:solidFill>
                  <a:srgbClr val="188038"/>
                </a:solidFill>
                <a:latin typeface="Roboto Mono"/>
                <a:ea typeface="Roboto Mono"/>
                <a:cs typeface="Roboto Mono"/>
                <a:sym typeface="Roboto Mono"/>
              </a:rPr>
              <a:t>/*</a:t>
            </a:r>
            <a:r>
              <a:rPr lang="en" sz="1733" kern="0">
                <a:solidFill>
                  <a:srgbClr val="000000"/>
                </a:solidFill>
                <a:latin typeface="Arial"/>
                <a:cs typeface="Arial"/>
                <a:sym typeface="Arial"/>
              </a:rPr>
              <a:t> and </a:t>
            </a:r>
            <a:r>
              <a:rPr lang="en" sz="1733" kern="0">
                <a:solidFill>
                  <a:srgbClr val="188038"/>
                </a:solidFill>
                <a:latin typeface="Roboto Mono"/>
                <a:ea typeface="Roboto Mono"/>
                <a:cs typeface="Roboto Mono"/>
                <a:sym typeface="Roboto Mono"/>
              </a:rPr>
              <a:t>*/</a:t>
            </a:r>
            <a:r>
              <a:rPr lang="en" sz="1733" kern="0">
                <a:solidFill>
                  <a:srgbClr val="000000"/>
                </a:solidFill>
                <a:latin typeface="Arial"/>
                <a:cs typeface="Arial"/>
                <a:sym typeface="Arial"/>
              </a:rPr>
              <a:t> is treated as a comment, regardless of how many lines it spans.</a:t>
            </a:r>
            <a:br>
              <a:rPr lang="en" sz="1733" kern="0">
                <a:solidFill>
                  <a:srgbClr val="000000"/>
                </a:solidFill>
                <a:latin typeface="Arial"/>
                <a:cs typeface="Arial"/>
                <a:sym typeface="Arial"/>
              </a:rPr>
            </a:br>
            <a:r>
              <a:rPr lang="en" sz="1733" kern="0">
                <a:solidFill>
                  <a:srgbClr val="000000"/>
                </a:solidFill>
                <a:latin typeface="Arial"/>
                <a:cs typeface="Arial"/>
                <a:sym typeface="Arial"/>
              </a:rPr>
              <a:t>Example: </a:t>
            </a:r>
            <a:r>
              <a:rPr lang="en" sz="1733" kern="0">
                <a:solidFill>
                  <a:srgbClr val="0000FF"/>
                </a:solidFill>
                <a:latin typeface="Arial"/>
                <a:cs typeface="Arial"/>
                <a:sym typeface="Arial"/>
              </a:rPr>
              <a:t>/* This is a multi-line comment that spans multiple lines. */</a:t>
            </a:r>
            <a:endParaRPr sz="2133" b="1" kern="0">
              <a:solidFill>
                <a:srgbClr val="000000"/>
              </a:solidFill>
              <a:latin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p:nvPr/>
        </p:nvSpPr>
        <p:spPr>
          <a:xfrm>
            <a:off x="1430100" y="508000"/>
            <a:ext cx="10234800" cy="4706504"/>
          </a:xfrm>
          <a:prstGeom prst="rect">
            <a:avLst/>
          </a:prstGeom>
          <a:noFill/>
          <a:ln>
            <a:noFill/>
          </a:ln>
        </p:spPr>
        <p:txBody>
          <a:bodyPr spcFirstLastPara="1" wrap="square" lIns="121900" tIns="121900" rIns="121900" bIns="121900" anchor="t" anchorCtr="0">
            <a:spAutoFit/>
          </a:bodyPr>
          <a:lstStyle/>
          <a:p>
            <a:pPr marL="609585" indent="-440256" defTabSz="1219170">
              <a:lnSpc>
                <a:spcPct val="115000"/>
              </a:lnSpc>
              <a:spcAft>
                <a:spcPts val="1333"/>
              </a:spcAft>
              <a:buClr>
                <a:srgbClr val="000000"/>
              </a:buClr>
              <a:buSzPts val="1600"/>
              <a:buFont typeface="Arial"/>
              <a:buChar char="●"/>
            </a:pPr>
            <a:r>
              <a:rPr lang="en" sz="1733" b="1" kern="0">
                <a:solidFill>
                  <a:srgbClr val="000000"/>
                </a:solidFill>
                <a:latin typeface="Arial"/>
                <a:cs typeface="Arial"/>
                <a:sym typeface="Arial"/>
              </a:rPr>
              <a:t>Java documentation comments</a:t>
            </a:r>
            <a:r>
              <a:rPr lang="en" sz="1733" kern="0">
                <a:solidFill>
                  <a:srgbClr val="000000"/>
                </a:solidFill>
                <a:latin typeface="Arial"/>
                <a:cs typeface="Arial"/>
                <a:sym typeface="Arial"/>
              </a:rPr>
              <a:t>: These comments start with </a:t>
            </a:r>
            <a:r>
              <a:rPr lang="en" sz="1733" kern="0">
                <a:solidFill>
                  <a:srgbClr val="188038"/>
                </a:solidFill>
                <a:latin typeface="Roboto Mono"/>
                <a:ea typeface="Roboto Mono"/>
                <a:cs typeface="Roboto Mono"/>
                <a:sym typeface="Roboto Mono"/>
              </a:rPr>
              <a:t>/**</a:t>
            </a:r>
            <a:r>
              <a:rPr lang="en" sz="1733" kern="0">
                <a:solidFill>
                  <a:srgbClr val="000000"/>
                </a:solidFill>
                <a:latin typeface="Arial"/>
                <a:cs typeface="Arial"/>
                <a:sym typeface="Arial"/>
              </a:rPr>
              <a:t> and end with </a:t>
            </a:r>
            <a:r>
              <a:rPr lang="en" sz="1733" kern="0">
                <a:solidFill>
                  <a:srgbClr val="188038"/>
                </a:solidFill>
                <a:latin typeface="Roboto Mono"/>
                <a:ea typeface="Roboto Mono"/>
                <a:cs typeface="Roboto Mono"/>
                <a:sym typeface="Roboto Mono"/>
              </a:rPr>
              <a:t>*/</a:t>
            </a:r>
            <a:r>
              <a:rPr lang="en" sz="1733" kern="0">
                <a:solidFill>
                  <a:srgbClr val="000000"/>
                </a:solidFill>
                <a:latin typeface="Arial"/>
                <a:cs typeface="Arial"/>
                <a:sym typeface="Arial"/>
              </a:rPr>
              <a:t>. They are used to provide descriptions for every feature in a Java program. This description helps in the creation of an HTML file called the </a:t>
            </a:r>
            <a:r>
              <a:rPr lang="en" sz="1733" b="1" kern="0">
                <a:solidFill>
                  <a:srgbClr val="000000"/>
                </a:solidFill>
                <a:latin typeface="Arial"/>
                <a:cs typeface="Arial"/>
                <a:sym typeface="Arial"/>
              </a:rPr>
              <a:t>API (Application Programming Interface)</a:t>
            </a:r>
            <a:r>
              <a:rPr lang="en" sz="1733" kern="0">
                <a:solidFill>
                  <a:srgbClr val="000000"/>
                </a:solidFill>
                <a:latin typeface="Arial"/>
                <a:cs typeface="Arial"/>
                <a:sym typeface="Arial"/>
              </a:rPr>
              <a:t> document. Java documentation comments should be used before every feature in the program.</a:t>
            </a:r>
            <a:br>
              <a:rPr lang="en" sz="1733" kern="0">
                <a:solidFill>
                  <a:srgbClr val="000000"/>
                </a:solidFill>
                <a:latin typeface="Arial"/>
                <a:cs typeface="Arial"/>
                <a:sym typeface="Arial"/>
              </a:rPr>
            </a:br>
            <a:r>
              <a:rPr lang="en" sz="1733" b="1" kern="0">
                <a:solidFill>
                  <a:srgbClr val="000000"/>
                </a:solidFill>
                <a:latin typeface="Arial"/>
                <a:cs typeface="Arial"/>
                <a:sym typeface="Arial"/>
              </a:rPr>
              <a:t>Example</a:t>
            </a:r>
            <a:r>
              <a:rPr lang="en" sz="1733" kern="0">
                <a:solidFill>
                  <a:srgbClr val="000000"/>
                </a:solidFill>
                <a:latin typeface="Arial"/>
                <a:cs typeface="Arial"/>
                <a:sym typeface="Arial"/>
              </a:rPr>
              <a:t>:</a:t>
            </a:r>
            <a:br>
              <a:rPr lang="en" sz="1733" kern="0">
                <a:solidFill>
                  <a:srgbClr val="000000"/>
                </a:solidFill>
                <a:latin typeface="Arial"/>
                <a:cs typeface="Arial"/>
                <a:sym typeface="Arial"/>
              </a:rPr>
            </a:br>
            <a:r>
              <a:rPr lang="en" sz="1733" kern="0">
                <a:solidFill>
                  <a:srgbClr val="0000FF"/>
                </a:solidFill>
                <a:latin typeface="Arial"/>
                <a:cs typeface="Arial"/>
                <a:sym typeface="Arial"/>
              </a:rPr>
              <a:t>/** </a:t>
            </a:r>
            <a:br>
              <a:rPr lang="en" sz="1733" kern="0">
                <a:solidFill>
                  <a:srgbClr val="0000FF"/>
                </a:solidFill>
                <a:latin typeface="Arial"/>
                <a:cs typeface="Arial"/>
                <a:sym typeface="Arial"/>
              </a:rPr>
            </a:br>
            <a:r>
              <a:rPr lang="en" sz="1733" kern="0">
                <a:solidFill>
                  <a:srgbClr val="0000FF"/>
                </a:solidFill>
                <a:latin typeface="Arial"/>
                <a:cs typeface="Arial"/>
                <a:sym typeface="Arial"/>
              </a:rPr>
              <a:t>* This is a Java documentation comment. </a:t>
            </a:r>
            <a:br>
              <a:rPr lang="en" sz="1733" kern="0">
                <a:solidFill>
                  <a:srgbClr val="0000FF"/>
                </a:solidFill>
                <a:latin typeface="Arial"/>
                <a:cs typeface="Arial"/>
                <a:sym typeface="Arial"/>
              </a:rPr>
            </a:br>
            <a:r>
              <a:rPr lang="en" sz="1733" kern="0">
                <a:solidFill>
                  <a:srgbClr val="0000FF"/>
                </a:solidFill>
                <a:latin typeface="Arial"/>
                <a:cs typeface="Arial"/>
                <a:sym typeface="Arial"/>
              </a:rPr>
              <a:t>* It is used to generate API documentation. </a:t>
            </a:r>
            <a:br>
              <a:rPr lang="en" sz="1733" kern="0">
                <a:solidFill>
                  <a:srgbClr val="0000FF"/>
                </a:solidFill>
                <a:latin typeface="Arial"/>
                <a:cs typeface="Arial"/>
                <a:sym typeface="Arial"/>
              </a:rPr>
            </a:br>
            <a:r>
              <a:rPr lang="en" sz="1733" kern="0">
                <a:solidFill>
                  <a:srgbClr val="0000FF"/>
                </a:solidFill>
                <a:latin typeface="Arial"/>
                <a:cs typeface="Arial"/>
                <a:sym typeface="Arial"/>
              </a:rPr>
              <a:t>*/ </a:t>
            </a:r>
            <a:br>
              <a:rPr lang="en" sz="1733" kern="0">
                <a:solidFill>
                  <a:srgbClr val="0000FF"/>
                </a:solidFill>
                <a:latin typeface="Arial"/>
                <a:cs typeface="Arial"/>
                <a:sym typeface="Arial"/>
              </a:rPr>
            </a:br>
            <a:br>
              <a:rPr lang="en" sz="1733" kern="0">
                <a:solidFill>
                  <a:srgbClr val="0000FF"/>
                </a:solidFill>
                <a:latin typeface="Arial"/>
                <a:cs typeface="Arial"/>
                <a:sym typeface="Arial"/>
              </a:rPr>
            </a:br>
            <a:r>
              <a:rPr lang="en" sz="1733" kern="0">
                <a:solidFill>
                  <a:srgbClr val="0000FF"/>
                </a:solidFill>
                <a:latin typeface="Arial"/>
                <a:cs typeface="Arial"/>
                <a:sym typeface="Arial"/>
              </a:rPr>
              <a:t>public void myMethod() { </a:t>
            </a:r>
            <a:br>
              <a:rPr lang="en" sz="1733" kern="0">
                <a:solidFill>
                  <a:srgbClr val="0000FF"/>
                </a:solidFill>
                <a:latin typeface="Arial"/>
                <a:cs typeface="Arial"/>
                <a:sym typeface="Arial"/>
              </a:rPr>
            </a:br>
            <a:br>
              <a:rPr lang="en" sz="1733" kern="0">
                <a:solidFill>
                  <a:srgbClr val="0000FF"/>
                </a:solidFill>
                <a:latin typeface="Arial"/>
                <a:cs typeface="Arial"/>
                <a:sym typeface="Arial"/>
              </a:rPr>
            </a:br>
            <a:r>
              <a:rPr lang="en" sz="1733" kern="0">
                <a:solidFill>
                  <a:srgbClr val="0000FF"/>
                </a:solidFill>
                <a:latin typeface="Arial"/>
                <a:cs typeface="Arial"/>
                <a:sym typeface="Arial"/>
              </a:rPr>
              <a:t>	// method body</a:t>
            </a:r>
            <a:br>
              <a:rPr lang="en" sz="1733" kern="0">
                <a:solidFill>
                  <a:srgbClr val="0000FF"/>
                </a:solidFill>
                <a:latin typeface="Arial"/>
                <a:cs typeface="Arial"/>
                <a:sym typeface="Arial"/>
              </a:rPr>
            </a:br>
            <a:r>
              <a:rPr lang="en" sz="1733" kern="0">
                <a:solidFill>
                  <a:srgbClr val="0000FF"/>
                </a:solidFill>
                <a:latin typeface="Arial"/>
                <a:cs typeface="Arial"/>
                <a:sym typeface="Arial"/>
              </a:rPr>
              <a:t> }</a:t>
            </a:r>
            <a:endParaRPr sz="2133" b="1" kern="0">
              <a:solidFill>
                <a:srgbClr val="0000FF"/>
              </a:solidFill>
              <a:latin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p:nvPr/>
        </p:nvSpPr>
        <p:spPr>
          <a:xfrm>
            <a:off x="4461033" y="191668"/>
            <a:ext cx="4000000" cy="2559058"/>
          </a:xfrm>
          <a:prstGeom prst="rect">
            <a:avLst/>
          </a:prstGeom>
          <a:solidFill>
            <a:srgbClr val="EFEFEF"/>
          </a:solidFill>
          <a:ln>
            <a:noFill/>
          </a:ln>
        </p:spPr>
        <p:txBody>
          <a:bodyPr spcFirstLastPara="1" wrap="square" lIns="121900" tIns="121900" rIns="121900" bIns="121900" anchor="t" anchorCtr="0">
            <a:spAutoFit/>
          </a:bodyPr>
          <a:lstStyle/>
          <a:p>
            <a:pPr algn="ctr" defTabSz="1219170">
              <a:lnSpc>
                <a:spcPct val="115000"/>
              </a:lnSpc>
              <a:buClr>
                <a:srgbClr val="000000"/>
              </a:buClr>
            </a:pPr>
            <a:r>
              <a:rPr lang="en" sz="1867" kern="0">
                <a:solidFill>
                  <a:srgbClr val="000000"/>
                </a:solidFill>
                <a:latin typeface="Arial"/>
                <a:cs typeface="Arial"/>
                <a:sym typeface="Arial"/>
              </a:rPr>
              <a:t>Java library</a:t>
            </a:r>
            <a:endParaRPr sz="1867" kern="0">
              <a:solidFill>
                <a:srgbClr val="000000"/>
              </a:solidFill>
              <a:latin typeface="Arial"/>
              <a:cs typeface="Arial"/>
              <a:sym typeface="Arial"/>
            </a:endParaRPr>
          </a:p>
          <a:p>
            <a:pPr algn="ctr" defTabSz="1219170">
              <a:lnSpc>
                <a:spcPct val="115000"/>
              </a:lnSpc>
              <a:buClr>
                <a:srgbClr val="000000"/>
              </a:buClr>
            </a:pPr>
            <a:r>
              <a:rPr lang="en" sz="1867" kern="0">
                <a:solidFill>
                  <a:srgbClr val="000000"/>
                </a:solidFill>
                <a:latin typeface="Arial"/>
                <a:cs typeface="Arial"/>
                <a:sym typeface="Arial"/>
              </a:rPr>
              <a:t>I</a:t>
            </a:r>
            <a:endParaRPr sz="1867" kern="0">
              <a:solidFill>
                <a:srgbClr val="000000"/>
              </a:solidFill>
              <a:latin typeface="Arial"/>
              <a:cs typeface="Arial"/>
              <a:sym typeface="Arial"/>
            </a:endParaRPr>
          </a:p>
          <a:p>
            <a:pPr algn="ctr" defTabSz="1219170">
              <a:lnSpc>
                <a:spcPct val="115000"/>
              </a:lnSpc>
              <a:buClr>
                <a:srgbClr val="000000"/>
              </a:buClr>
            </a:pPr>
            <a:r>
              <a:rPr lang="en" sz="1867" kern="0">
                <a:solidFill>
                  <a:srgbClr val="000000"/>
                </a:solidFill>
                <a:latin typeface="Arial"/>
                <a:cs typeface="Arial"/>
                <a:sym typeface="Arial"/>
              </a:rPr>
              <a:t>Packages</a:t>
            </a:r>
            <a:endParaRPr sz="1867" kern="0">
              <a:solidFill>
                <a:srgbClr val="000000"/>
              </a:solidFill>
              <a:latin typeface="Arial"/>
              <a:cs typeface="Arial"/>
              <a:sym typeface="Arial"/>
            </a:endParaRPr>
          </a:p>
          <a:p>
            <a:pPr algn="ctr" defTabSz="1219170">
              <a:lnSpc>
                <a:spcPct val="115000"/>
              </a:lnSpc>
              <a:buClr>
                <a:srgbClr val="000000"/>
              </a:buClr>
            </a:pPr>
            <a:r>
              <a:rPr lang="en" sz="1867" kern="0">
                <a:solidFill>
                  <a:srgbClr val="000000"/>
                </a:solidFill>
                <a:latin typeface="Arial"/>
                <a:cs typeface="Arial"/>
                <a:sym typeface="Arial"/>
              </a:rPr>
              <a:t>I</a:t>
            </a:r>
            <a:endParaRPr sz="1867" kern="0">
              <a:solidFill>
                <a:srgbClr val="000000"/>
              </a:solidFill>
              <a:latin typeface="Arial"/>
              <a:cs typeface="Arial"/>
              <a:sym typeface="Arial"/>
            </a:endParaRPr>
          </a:p>
          <a:p>
            <a:pPr algn="ctr" defTabSz="1219170">
              <a:lnSpc>
                <a:spcPct val="115000"/>
              </a:lnSpc>
              <a:buClr>
                <a:srgbClr val="000000"/>
              </a:buClr>
            </a:pPr>
            <a:r>
              <a:rPr lang="en" sz="1867" kern="0">
                <a:solidFill>
                  <a:srgbClr val="000000"/>
                </a:solidFill>
                <a:latin typeface="Arial"/>
                <a:cs typeface="Arial"/>
                <a:sym typeface="Arial"/>
              </a:rPr>
              <a:t>Classes and interfaces</a:t>
            </a:r>
            <a:endParaRPr sz="1867" kern="0">
              <a:solidFill>
                <a:srgbClr val="000000"/>
              </a:solidFill>
              <a:latin typeface="Arial"/>
              <a:cs typeface="Arial"/>
              <a:sym typeface="Arial"/>
            </a:endParaRPr>
          </a:p>
          <a:p>
            <a:pPr algn="ctr" defTabSz="1219170">
              <a:lnSpc>
                <a:spcPct val="115000"/>
              </a:lnSpc>
              <a:buClr>
                <a:srgbClr val="000000"/>
              </a:buClr>
            </a:pPr>
            <a:r>
              <a:rPr lang="en" sz="1867" kern="0">
                <a:solidFill>
                  <a:srgbClr val="000000"/>
                </a:solidFill>
                <a:latin typeface="Arial"/>
                <a:cs typeface="Arial"/>
                <a:sym typeface="Arial"/>
              </a:rPr>
              <a:t>I</a:t>
            </a:r>
            <a:endParaRPr sz="1867" kern="0">
              <a:solidFill>
                <a:srgbClr val="000000"/>
              </a:solidFill>
              <a:latin typeface="Arial"/>
              <a:cs typeface="Arial"/>
              <a:sym typeface="Arial"/>
            </a:endParaRPr>
          </a:p>
          <a:p>
            <a:pPr algn="ctr" defTabSz="1219170">
              <a:lnSpc>
                <a:spcPct val="115000"/>
              </a:lnSpc>
              <a:buClr>
                <a:srgbClr val="000000"/>
              </a:buClr>
            </a:pPr>
            <a:r>
              <a:rPr lang="en" sz="1867" kern="0">
                <a:solidFill>
                  <a:srgbClr val="000000"/>
                </a:solidFill>
                <a:latin typeface="Arial"/>
                <a:cs typeface="Arial"/>
                <a:sym typeface="Arial"/>
              </a:rPr>
              <a:t>Methods</a:t>
            </a:r>
            <a:endParaRPr sz="1867" kern="0">
              <a:solidFill>
                <a:srgbClr val="000000"/>
              </a:solidFill>
              <a:latin typeface="Arial"/>
              <a:cs typeface="Arial"/>
              <a:sym typeface="Arial"/>
            </a:endParaRPr>
          </a:p>
        </p:txBody>
      </p:sp>
      <p:sp>
        <p:nvSpPr>
          <p:cNvPr id="194" name="Google Shape;194;p35"/>
          <p:cNvSpPr txBox="1"/>
          <p:nvPr/>
        </p:nvSpPr>
        <p:spPr>
          <a:xfrm>
            <a:off x="890200" y="2839101"/>
            <a:ext cx="11097600" cy="4256959"/>
          </a:xfrm>
          <a:prstGeom prst="rect">
            <a:avLst/>
          </a:prstGeom>
          <a:noFill/>
          <a:ln>
            <a:noFill/>
          </a:ln>
        </p:spPr>
        <p:txBody>
          <a:bodyPr spcFirstLastPara="1" wrap="square" lIns="121900" tIns="121900" rIns="121900" bIns="121900" anchor="t" anchorCtr="0">
            <a:spAutoFit/>
          </a:bodyPr>
          <a:lstStyle/>
          <a:p>
            <a:pPr defTabSz="1219170">
              <a:lnSpc>
                <a:spcPct val="150000"/>
              </a:lnSpc>
              <a:spcBef>
                <a:spcPts val="1600"/>
              </a:spcBef>
              <a:buClr>
                <a:srgbClr val="000000"/>
              </a:buClr>
            </a:pPr>
            <a:r>
              <a:rPr lang="en" sz="1733" kern="0">
                <a:solidFill>
                  <a:srgbClr val="000000"/>
                </a:solidFill>
                <a:latin typeface="Arial"/>
                <a:cs typeface="Arial"/>
                <a:sym typeface="Arial"/>
              </a:rPr>
              <a:t>In our first Java program, we are using two classes: </a:t>
            </a:r>
            <a:r>
              <a:rPr lang="en" sz="1733" b="1" kern="0">
                <a:solidFill>
                  <a:srgbClr val="000000"/>
                </a:solidFill>
                <a:latin typeface="Roboto Mono"/>
                <a:ea typeface="Roboto Mono"/>
                <a:cs typeface="Roboto Mono"/>
                <a:sym typeface="Roboto Mono"/>
              </a:rPr>
              <a:t>System</a:t>
            </a:r>
            <a:r>
              <a:rPr lang="en" sz="1733" kern="0">
                <a:solidFill>
                  <a:srgbClr val="000000"/>
                </a:solidFill>
                <a:latin typeface="Arial"/>
                <a:cs typeface="Arial"/>
                <a:sym typeface="Arial"/>
              </a:rPr>
              <a:t> and </a:t>
            </a:r>
            <a:r>
              <a:rPr lang="en" sz="1733" b="1" kern="0">
                <a:solidFill>
                  <a:srgbClr val="000000"/>
                </a:solidFill>
                <a:latin typeface="Roboto Mono"/>
                <a:ea typeface="Roboto Mono"/>
                <a:cs typeface="Roboto Mono"/>
                <a:sym typeface="Roboto Mono"/>
              </a:rPr>
              <a:t>String</a:t>
            </a:r>
            <a:r>
              <a:rPr lang="en" sz="1733" kern="0">
                <a:solidFill>
                  <a:srgbClr val="000000"/>
                </a:solidFill>
                <a:latin typeface="Arial"/>
                <a:cs typeface="Arial"/>
                <a:sym typeface="Arial"/>
              </a:rPr>
              <a:t>. These classes belong to a package called </a:t>
            </a:r>
            <a:r>
              <a:rPr lang="en" sz="1733" b="1" kern="0">
                <a:solidFill>
                  <a:srgbClr val="000000"/>
                </a:solidFill>
                <a:latin typeface="Roboto Mono"/>
                <a:ea typeface="Roboto Mono"/>
                <a:cs typeface="Roboto Mono"/>
                <a:sym typeface="Roboto Mono"/>
              </a:rPr>
              <a:t>java.lang</a:t>
            </a:r>
            <a:r>
              <a:rPr lang="en" sz="1733" kern="0">
                <a:solidFill>
                  <a:srgbClr val="000000"/>
                </a:solidFill>
                <a:latin typeface="Arial"/>
                <a:cs typeface="Arial"/>
                <a:sym typeface="Arial"/>
              </a:rPr>
              <a:t> (where </a:t>
            </a:r>
            <a:r>
              <a:rPr lang="en" sz="1733" b="1" kern="0">
                <a:solidFill>
                  <a:srgbClr val="000000"/>
                </a:solidFill>
                <a:latin typeface="Roboto Mono"/>
                <a:ea typeface="Roboto Mono"/>
                <a:cs typeface="Roboto Mono"/>
                <a:sym typeface="Roboto Mono"/>
              </a:rPr>
              <a:t>lang</a:t>
            </a:r>
            <a:r>
              <a:rPr lang="en" sz="1733" kern="0">
                <a:solidFill>
                  <a:srgbClr val="000000"/>
                </a:solidFill>
                <a:latin typeface="Arial"/>
                <a:cs typeface="Arial"/>
                <a:sym typeface="Arial"/>
              </a:rPr>
              <a:t> represents the language). However, in Java, the </a:t>
            </a:r>
            <a:r>
              <a:rPr lang="en" sz="1733" b="1" kern="0">
                <a:solidFill>
                  <a:srgbClr val="000000"/>
                </a:solidFill>
                <a:latin typeface="Roboto Mono"/>
                <a:ea typeface="Roboto Mono"/>
                <a:cs typeface="Roboto Mono"/>
                <a:sym typeface="Roboto Mono"/>
              </a:rPr>
              <a:t>java.lang</a:t>
            </a:r>
            <a:r>
              <a:rPr lang="en" sz="1733" kern="0">
                <a:solidFill>
                  <a:srgbClr val="000000"/>
                </a:solidFill>
                <a:latin typeface="Arial"/>
                <a:cs typeface="Arial"/>
                <a:sym typeface="Arial"/>
              </a:rPr>
              <a:t> package is automatically imported by default, so we don't need to explicitly import these classes.</a:t>
            </a:r>
            <a:endParaRPr sz="1733" kern="0">
              <a:solidFill>
                <a:srgbClr val="000000"/>
              </a:solidFill>
              <a:latin typeface="Arial"/>
              <a:cs typeface="Arial"/>
              <a:sym typeface="Arial"/>
            </a:endParaRPr>
          </a:p>
          <a:p>
            <a:pPr marL="3047924" defTabSz="1219170">
              <a:lnSpc>
                <a:spcPct val="150000"/>
              </a:lnSpc>
              <a:spcBef>
                <a:spcPts val="1600"/>
              </a:spcBef>
              <a:buClr>
                <a:srgbClr val="000000"/>
              </a:buClr>
            </a:pPr>
            <a:r>
              <a:rPr lang="en" sz="1733" kern="0">
                <a:solidFill>
                  <a:srgbClr val="000000"/>
                </a:solidFill>
                <a:latin typeface="Courier Prime"/>
                <a:ea typeface="Courier Prime"/>
                <a:cs typeface="Courier Prime"/>
                <a:sym typeface="Courier Prime"/>
              </a:rPr>
              <a:t>public class HelloWorld {</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public static void main(</a:t>
            </a:r>
            <a:r>
              <a:rPr lang="en" sz="1733" b="1" kern="0">
                <a:solidFill>
                  <a:srgbClr val="000000"/>
                </a:solidFill>
                <a:latin typeface="Courier Prime"/>
                <a:ea typeface="Courier Prime"/>
                <a:cs typeface="Courier Prime"/>
                <a:sym typeface="Courier Prime"/>
              </a:rPr>
              <a:t>String</a:t>
            </a:r>
            <a:r>
              <a:rPr lang="en" sz="1733" kern="0">
                <a:solidFill>
                  <a:srgbClr val="000000"/>
                </a:solidFill>
                <a:latin typeface="Courier Prime"/>
                <a:ea typeface="Courier Prime"/>
                <a:cs typeface="Courier Prime"/>
                <a:sym typeface="Courier Prime"/>
              </a:rPr>
              <a:t>[] args) {</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 This is the entry point of the program</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a:t>
            </a:r>
            <a:r>
              <a:rPr lang="en" sz="1733" b="1" kern="0">
                <a:solidFill>
                  <a:srgbClr val="000000"/>
                </a:solidFill>
                <a:latin typeface="Courier Prime"/>
                <a:ea typeface="Courier Prime"/>
                <a:cs typeface="Courier Prime"/>
                <a:sym typeface="Courier Prime"/>
              </a:rPr>
              <a:t>System</a:t>
            </a:r>
            <a:r>
              <a:rPr lang="en" sz="1733" kern="0">
                <a:solidFill>
                  <a:srgbClr val="000000"/>
                </a:solidFill>
                <a:latin typeface="Courier Prime"/>
                <a:ea typeface="Courier Prime"/>
                <a:cs typeface="Courier Prime"/>
                <a:sym typeface="Courier Prime"/>
              </a:rPr>
              <a:t>.out.println("Hello, World!");</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a:t>
            </a:r>
            <a:endParaRPr sz="1733" kern="0">
              <a:solidFill>
                <a:srgbClr val="000000"/>
              </a:solidFill>
              <a:latin typeface="Courier Prime"/>
              <a:ea typeface="Courier Prime"/>
              <a:cs typeface="Courier Prime"/>
              <a:sym typeface="Courier Prim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p:nvPr/>
        </p:nvSpPr>
        <p:spPr>
          <a:xfrm>
            <a:off x="4461033" y="191667"/>
            <a:ext cx="4000000" cy="1567825"/>
          </a:xfrm>
          <a:prstGeom prst="rect">
            <a:avLst/>
          </a:prstGeom>
          <a:noFill/>
          <a:ln>
            <a:noFill/>
          </a:ln>
        </p:spPr>
        <p:txBody>
          <a:bodyPr spcFirstLastPara="1" wrap="square" lIns="121900" tIns="121900" rIns="121900" bIns="121900" anchor="t" anchorCtr="0">
            <a:spAutoFit/>
          </a:bodyPr>
          <a:lstStyle/>
          <a:p>
            <a:pPr algn="ctr" defTabSz="1219170">
              <a:lnSpc>
                <a:spcPct val="115000"/>
              </a:lnSpc>
              <a:buClr>
                <a:srgbClr val="000000"/>
              </a:buClr>
            </a:pPr>
            <a:r>
              <a:rPr lang="en" sz="1867" kern="0">
                <a:solidFill>
                  <a:srgbClr val="980000"/>
                </a:solidFill>
                <a:latin typeface="Courier Prime"/>
                <a:ea typeface="Courier Prime"/>
                <a:cs typeface="Courier Prime"/>
                <a:sym typeface="Courier Prime"/>
              </a:rPr>
              <a:t>import java.lang.String;</a:t>
            </a:r>
            <a:endParaRPr sz="1867" kern="0">
              <a:solidFill>
                <a:srgbClr val="980000"/>
              </a:solidFill>
              <a:latin typeface="Courier Prime"/>
              <a:ea typeface="Courier Prime"/>
              <a:cs typeface="Courier Prime"/>
              <a:sym typeface="Courier Prime"/>
            </a:endParaRPr>
          </a:p>
          <a:p>
            <a:pPr algn="ctr" defTabSz="1219170">
              <a:lnSpc>
                <a:spcPct val="115000"/>
              </a:lnSpc>
              <a:buClr>
                <a:srgbClr val="000000"/>
              </a:buClr>
            </a:pPr>
            <a:r>
              <a:rPr lang="en" sz="1867" kern="0">
                <a:solidFill>
                  <a:srgbClr val="980000"/>
                </a:solidFill>
                <a:latin typeface="Courier Prime"/>
                <a:ea typeface="Courier Prime"/>
                <a:cs typeface="Courier Prime"/>
                <a:sym typeface="Courier Prime"/>
              </a:rPr>
              <a:t>import java.lang.System;</a:t>
            </a:r>
            <a:endParaRPr sz="1867" kern="0">
              <a:solidFill>
                <a:srgbClr val="980000"/>
              </a:solidFill>
              <a:latin typeface="Courier Prime"/>
              <a:ea typeface="Courier Prime"/>
              <a:cs typeface="Courier Prime"/>
              <a:sym typeface="Courier Prime"/>
            </a:endParaRPr>
          </a:p>
          <a:p>
            <a:pPr algn="ctr" defTabSz="1219170">
              <a:lnSpc>
                <a:spcPct val="115000"/>
              </a:lnSpc>
              <a:buClr>
                <a:srgbClr val="000000"/>
              </a:buClr>
            </a:pPr>
            <a:endParaRPr sz="1867" kern="0">
              <a:solidFill>
                <a:srgbClr val="980000"/>
              </a:solidFill>
              <a:latin typeface="Courier Prime"/>
              <a:ea typeface="Courier Prime"/>
              <a:cs typeface="Courier Prime"/>
              <a:sym typeface="Courier Prime"/>
            </a:endParaRPr>
          </a:p>
          <a:p>
            <a:pPr algn="ctr" defTabSz="1219170">
              <a:lnSpc>
                <a:spcPct val="115000"/>
              </a:lnSpc>
              <a:buClr>
                <a:srgbClr val="000000"/>
              </a:buClr>
              <a:buSzPts val="1100"/>
            </a:pPr>
            <a:r>
              <a:rPr lang="en" sz="1867" kern="0">
                <a:solidFill>
                  <a:srgbClr val="CCCCCC"/>
                </a:solidFill>
                <a:latin typeface="Courier Prime"/>
                <a:ea typeface="Courier Prime"/>
                <a:cs typeface="Courier Prime"/>
                <a:sym typeface="Courier Prime"/>
              </a:rPr>
              <a:t>import java.lang.*;</a:t>
            </a:r>
            <a:endParaRPr sz="1867" kern="0">
              <a:solidFill>
                <a:srgbClr val="CCCCCC"/>
              </a:solidFill>
              <a:latin typeface="Courier Prime"/>
              <a:ea typeface="Courier Prime"/>
              <a:cs typeface="Courier Prime"/>
              <a:sym typeface="Courier Prime"/>
            </a:endParaRPr>
          </a:p>
        </p:txBody>
      </p:sp>
      <p:sp>
        <p:nvSpPr>
          <p:cNvPr id="200" name="Google Shape;200;p36"/>
          <p:cNvSpPr txBox="1"/>
          <p:nvPr/>
        </p:nvSpPr>
        <p:spPr>
          <a:xfrm>
            <a:off x="890200" y="2839101"/>
            <a:ext cx="11097600" cy="4256959"/>
          </a:xfrm>
          <a:prstGeom prst="rect">
            <a:avLst/>
          </a:prstGeom>
          <a:noFill/>
          <a:ln>
            <a:noFill/>
          </a:ln>
        </p:spPr>
        <p:txBody>
          <a:bodyPr spcFirstLastPara="1" wrap="square" lIns="121900" tIns="121900" rIns="121900" bIns="121900" anchor="t" anchorCtr="0">
            <a:spAutoFit/>
          </a:bodyPr>
          <a:lstStyle/>
          <a:p>
            <a:pPr defTabSz="1219170">
              <a:lnSpc>
                <a:spcPct val="150000"/>
              </a:lnSpc>
              <a:spcBef>
                <a:spcPts val="1600"/>
              </a:spcBef>
              <a:buClr>
                <a:srgbClr val="000000"/>
              </a:buClr>
            </a:pPr>
            <a:r>
              <a:rPr lang="en" sz="1733" kern="0">
                <a:solidFill>
                  <a:srgbClr val="000000"/>
                </a:solidFill>
                <a:latin typeface="Arial"/>
                <a:cs typeface="Arial"/>
                <a:sym typeface="Arial"/>
              </a:rPr>
              <a:t>In our first Java program, we are using two classes: </a:t>
            </a:r>
            <a:r>
              <a:rPr lang="en" sz="1733" b="1" kern="0">
                <a:solidFill>
                  <a:srgbClr val="000000"/>
                </a:solidFill>
                <a:latin typeface="Roboto Mono"/>
                <a:ea typeface="Roboto Mono"/>
                <a:cs typeface="Roboto Mono"/>
                <a:sym typeface="Roboto Mono"/>
              </a:rPr>
              <a:t>System</a:t>
            </a:r>
            <a:r>
              <a:rPr lang="en" sz="1733" kern="0">
                <a:solidFill>
                  <a:srgbClr val="000000"/>
                </a:solidFill>
                <a:latin typeface="Arial"/>
                <a:cs typeface="Arial"/>
                <a:sym typeface="Arial"/>
              </a:rPr>
              <a:t> and </a:t>
            </a:r>
            <a:r>
              <a:rPr lang="en" sz="1733" b="1" kern="0">
                <a:solidFill>
                  <a:srgbClr val="000000"/>
                </a:solidFill>
                <a:latin typeface="Roboto Mono"/>
                <a:ea typeface="Roboto Mono"/>
                <a:cs typeface="Roboto Mono"/>
                <a:sym typeface="Roboto Mono"/>
              </a:rPr>
              <a:t>String</a:t>
            </a:r>
            <a:r>
              <a:rPr lang="en" sz="1733" kern="0">
                <a:solidFill>
                  <a:srgbClr val="000000"/>
                </a:solidFill>
                <a:latin typeface="Arial"/>
                <a:cs typeface="Arial"/>
                <a:sym typeface="Arial"/>
              </a:rPr>
              <a:t>. These classes belong to a package called </a:t>
            </a:r>
            <a:r>
              <a:rPr lang="en" sz="1733" b="1" kern="0">
                <a:solidFill>
                  <a:srgbClr val="000000"/>
                </a:solidFill>
                <a:latin typeface="Roboto Mono"/>
                <a:ea typeface="Roboto Mono"/>
                <a:cs typeface="Roboto Mono"/>
                <a:sym typeface="Roboto Mono"/>
              </a:rPr>
              <a:t>java.lang</a:t>
            </a:r>
            <a:r>
              <a:rPr lang="en" sz="1733" kern="0">
                <a:solidFill>
                  <a:srgbClr val="000000"/>
                </a:solidFill>
                <a:latin typeface="Arial"/>
                <a:cs typeface="Arial"/>
                <a:sym typeface="Arial"/>
              </a:rPr>
              <a:t> (where </a:t>
            </a:r>
            <a:r>
              <a:rPr lang="en" sz="1733" b="1" kern="0">
                <a:solidFill>
                  <a:srgbClr val="000000"/>
                </a:solidFill>
                <a:latin typeface="Roboto Mono"/>
                <a:ea typeface="Roboto Mono"/>
                <a:cs typeface="Roboto Mono"/>
                <a:sym typeface="Roboto Mono"/>
              </a:rPr>
              <a:t>lang</a:t>
            </a:r>
            <a:r>
              <a:rPr lang="en" sz="1733" kern="0">
                <a:solidFill>
                  <a:srgbClr val="000000"/>
                </a:solidFill>
                <a:latin typeface="Arial"/>
                <a:cs typeface="Arial"/>
                <a:sym typeface="Arial"/>
              </a:rPr>
              <a:t> represents the language). However, in Java, the </a:t>
            </a:r>
            <a:r>
              <a:rPr lang="en" sz="1733" b="1" kern="0">
                <a:solidFill>
                  <a:srgbClr val="000000"/>
                </a:solidFill>
                <a:latin typeface="Roboto Mono"/>
                <a:ea typeface="Roboto Mono"/>
                <a:cs typeface="Roboto Mono"/>
                <a:sym typeface="Roboto Mono"/>
              </a:rPr>
              <a:t>java.lang</a:t>
            </a:r>
            <a:r>
              <a:rPr lang="en" sz="1733" kern="0">
                <a:solidFill>
                  <a:srgbClr val="000000"/>
                </a:solidFill>
                <a:latin typeface="Arial"/>
                <a:cs typeface="Arial"/>
                <a:sym typeface="Arial"/>
              </a:rPr>
              <a:t> package is automatically imported by default, so we don't need to explicitly import these classes.</a:t>
            </a:r>
            <a:endParaRPr sz="1733" kern="0">
              <a:solidFill>
                <a:srgbClr val="000000"/>
              </a:solidFill>
              <a:latin typeface="Arial"/>
              <a:cs typeface="Arial"/>
              <a:sym typeface="Arial"/>
            </a:endParaRPr>
          </a:p>
          <a:p>
            <a:pPr marL="3047924" defTabSz="1219170">
              <a:lnSpc>
                <a:spcPct val="150000"/>
              </a:lnSpc>
              <a:spcBef>
                <a:spcPts val="1600"/>
              </a:spcBef>
              <a:buClr>
                <a:srgbClr val="000000"/>
              </a:buClr>
            </a:pPr>
            <a:r>
              <a:rPr lang="en" sz="1733" kern="0">
                <a:solidFill>
                  <a:srgbClr val="000000"/>
                </a:solidFill>
                <a:latin typeface="Courier Prime"/>
                <a:ea typeface="Courier Prime"/>
                <a:cs typeface="Courier Prime"/>
                <a:sym typeface="Courier Prime"/>
              </a:rPr>
              <a:t>public class HelloWorld {</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public static void main(</a:t>
            </a:r>
            <a:r>
              <a:rPr lang="en" sz="1733" b="1" kern="0">
                <a:solidFill>
                  <a:srgbClr val="000000"/>
                </a:solidFill>
                <a:latin typeface="Courier Prime"/>
                <a:ea typeface="Courier Prime"/>
                <a:cs typeface="Courier Prime"/>
                <a:sym typeface="Courier Prime"/>
              </a:rPr>
              <a:t>String</a:t>
            </a:r>
            <a:r>
              <a:rPr lang="en" sz="1733" kern="0">
                <a:solidFill>
                  <a:srgbClr val="000000"/>
                </a:solidFill>
                <a:latin typeface="Courier Prime"/>
                <a:ea typeface="Courier Prime"/>
                <a:cs typeface="Courier Prime"/>
                <a:sym typeface="Courier Prime"/>
              </a:rPr>
              <a:t>[] args) {</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 This is the entry point of the program</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a:t>
            </a:r>
            <a:r>
              <a:rPr lang="en" sz="1733" b="1" kern="0">
                <a:solidFill>
                  <a:srgbClr val="000000"/>
                </a:solidFill>
                <a:latin typeface="Courier Prime"/>
                <a:ea typeface="Courier Prime"/>
                <a:cs typeface="Courier Prime"/>
                <a:sym typeface="Courier Prime"/>
              </a:rPr>
              <a:t>System</a:t>
            </a:r>
            <a:r>
              <a:rPr lang="en" sz="1733" kern="0">
                <a:solidFill>
                  <a:srgbClr val="000000"/>
                </a:solidFill>
                <a:latin typeface="Courier Prime"/>
                <a:ea typeface="Courier Prime"/>
                <a:cs typeface="Courier Prime"/>
                <a:sym typeface="Courier Prime"/>
              </a:rPr>
              <a:t>.out.println("Hello, World!");</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a:t>
            </a:r>
            <a:endParaRPr sz="1733" kern="0">
              <a:solidFill>
                <a:srgbClr val="000000"/>
              </a:solidFill>
              <a:latin typeface="Courier Prime"/>
              <a:ea typeface="Courier Prime"/>
              <a:cs typeface="Courier Prime"/>
              <a:sym typeface="Courier Prim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p:nvPr/>
        </p:nvSpPr>
        <p:spPr>
          <a:xfrm>
            <a:off x="4461033" y="191667"/>
            <a:ext cx="4000000" cy="1567825"/>
          </a:xfrm>
          <a:prstGeom prst="rect">
            <a:avLst/>
          </a:prstGeom>
          <a:noFill/>
          <a:ln>
            <a:noFill/>
          </a:ln>
        </p:spPr>
        <p:txBody>
          <a:bodyPr spcFirstLastPara="1" wrap="square" lIns="121900" tIns="121900" rIns="121900" bIns="121900" anchor="t" anchorCtr="0">
            <a:spAutoFit/>
          </a:bodyPr>
          <a:lstStyle/>
          <a:p>
            <a:pPr algn="ctr" defTabSz="1219170">
              <a:lnSpc>
                <a:spcPct val="115000"/>
              </a:lnSpc>
              <a:buClr>
                <a:srgbClr val="000000"/>
              </a:buClr>
            </a:pPr>
            <a:r>
              <a:rPr lang="en" sz="1867" kern="0">
                <a:solidFill>
                  <a:srgbClr val="980000"/>
                </a:solidFill>
                <a:latin typeface="Courier Prime"/>
                <a:ea typeface="Courier Prime"/>
                <a:cs typeface="Courier Prime"/>
                <a:sym typeface="Courier Prime"/>
              </a:rPr>
              <a:t>import java.lang.String;</a:t>
            </a:r>
            <a:endParaRPr sz="1867" kern="0">
              <a:solidFill>
                <a:srgbClr val="980000"/>
              </a:solidFill>
              <a:latin typeface="Courier Prime"/>
              <a:ea typeface="Courier Prime"/>
              <a:cs typeface="Courier Prime"/>
              <a:sym typeface="Courier Prime"/>
            </a:endParaRPr>
          </a:p>
          <a:p>
            <a:pPr algn="ctr" defTabSz="1219170">
              <a:lnSpc>
                <a:spcPct val="115000"/>
              </a:lnSpc>
              <a:buClr>
                <a:srgbClr val="000000"/>
              </a:buClr>
            </a:pPr>
            <a:r>
              <a:rPr lang="en" sz="1867" kern="0">
                <a:solidFill>
                  <a:srgbClr val="980000"/>
                </a:solidFill>
                <a:latin typeface="Courier Prime"/>
                <a:ea typeface="Courier Prime"/>
                <a:cs typeface="Courier Prime"/>
                <a:sym typeface="Courier Prime"/>
              </a:rPr>
              <a:t>import java.lang.System;</a:t>
            </a:r>
            <a:endParaRPr sz="1867" kern="0">
              <a:solidFill>
                <a:srgbClr val="980000"/>
              </a:solidFill>
              <a:latin typeface="Courier Prime"/>
              <a:ea typeface="Courier Prime"/>
              <a:cs typeface="Courier Prime"/>
              <a:sym typeface="Courier Prime"/>
            </a:endParaRPr>
          </a:p>
          <a:p>
            <a:pPr algn="ctr" defTabSz="1219170">
              <a:lnSpc>
                <a:spcPct val="115000"/>
              </a:lnSpc>
              <a:buClr>
                <a:srgbClr val="000000"/>
              </a:buClr>
            </a:pPr>
            <a:endParaRPr sz="1867" kern="0">
              <a:solidFill>
                <a:srgbClr val="980000"/>
              </a:solidFill>
              <a:latin typeface="Courier Prime"/>
              <a:ea typeface="Courier Prime"/>
              <a:cs typeface="Courier Prime"/>
              <a:sym typeface="Courier Prime"/>
            </a:endParaRPr>
          </a:p>
          <a:p>
            <a:pPr algn="ctr" defTabSz="1219170">
              <a:lnSpc>
                <a:spcPct val="115000"/>
              </a:lnSpc>
              <a:buClr>
                <a:srgbClr val="000000"/>
              </a:buClr>
            </a:pPr>
            <a:r>
              <a:rPr lang="en" sz="1867" kern="0">
                <a:solidFill>
                  <a:srgbClr val="980000"/>
                </a:solidFill>
                <a:latin typeface="Courier Prime"/>
                <a:ea typeface="Courier Prime"/>
                <a:cs typeface="Courier Prime"/>
                <a:sym typeface="Courier Prime"/>
              </a:rPr>
              <a:t>import java.lang.*;</a:t>
            </a:r>
            <a:endParaRPr sz="1867" kern="0">
              <a:solidFill>
                <a:srgbClr val="980000"/>
              </a:solidFill>
              <a:latin typeface="Courier Prime"/>
              <a:ea typeface="Courier Prime"/>
              <a:cs typeface="Courier Prime"/>
              <a:sym typeface="Courier Prime"/>
            </a:endParaRPr>
          </a:p>
        </p:txBody>
      </p:sp>
      <p:sp>
        <p:nvSpPr>
          <p:cNvPr id="206" name="Google Shape;206;p37"/>
          <p:cNvSpPr txBox="1"/>
          <p:nvPr/>
        </p:nvSpPr>
        <p:spPr>
          <a:xfrm>
            <a:off x="890200" y="2839101"/>
            <a:ext cx="11097600" cy="4256959"/>
          </a:xfrm>
          <a:prstGeom prst="rect">
            <a:avLst/>
          </a:prstGeom>
          <a:noFill/>
          <a:ln>
            <a:noFill/>
          </a:ln>
        </p:spPr>
        <p:txBody>
          <a:bodyPr spcFirstLastPara="1" wrap="square" lIns="121900" tIns="121900" rIns="121900" bIns="121900" anchor="t" anchorCtr="0">
            <a:spAutoFit/>
          </a:bodyPr>
          <a:lstStyle/>
          <a:p>
            <a:pPr defTabSz="1219170">
              <a:lnSpc>
                <a:spcPct val="150000"/>
              </a:lnSpc>
              <a:spcBef>
                <a:spcPts val="1600"/>
              </a:spcBef>
              <a:buClr>
                <a:srgbClr val="000000"/>
              </a:buClr>
            </a:pPr>
            <a:r>
              <a:rPr lang="en" sz="1733" kern="0">
                <a:solidFill>
                  <a:srgbClr val="000000"/>
                </a:solidFill>
                <a:latin typeface="Arial"/>
                <a:cs typeface="Arial"/>
                <a:sym typeface="Arial"/>
              </a:rPr>
              <a:t>In our first Java program, we are using two classes: </a:t>
            </a:r>
            <a:r>
              <a:rPr lang="en" sz="1733" b="1" kern="0">
                <a:solidFill>
                  <a:srgbClr val="000000"/>
                </a:solidFill>
                <a:latin typeface="Roboto Mono"/>
                <a:ea typeface="Roboto Mono"/>
                <a:cs typeface="Roboto Mono"/>
                <a:sym typeface="Roboto Mono"/>
              </a:rPr>
              <a:t>System</a:t>
            </a:r>
            <a:r>
              <a:rPr lang="en" sz="1733" kern="0">
                <a:solidFill>
                  <a:srgbClr val="000000"/>
                </a:solidFill>
                <a:latin typeface="Arial"/>
                <a:cs typeface="Arial"/>
                <a:sym typeface="Arial"/>
              </a:rPr>
              <a:t> and </a:t>
            </a:r>
            <a:r>
              <a:rPr lang="en" sz="1733" b="1" kern="0">
                <a:solidFill>
                  <a:srgbClr val="000000"/>
                </a:solidFill>
                <a:latin typeface="Roboto Mono"/>
                <a:ea typeface="Roboto Mono"/>
                <a:cs typeface="Roboto Mono"/>
                <a:sym typeface="Roboto Mono"/>
              </a:rPr>
              <a:t>String</a:t>
            </a:r>
            <a:r>
              <a:rPr lang="en" sz="1733" kern="0">
                <a:solidFill>
                  <a:srgbClr val="000000"/>
                </a:solidFill>
                <a:latin typeface="Arial"/>
                <a:cs typeface="Arial"/>
                <a:sym typeface="Arial"/>
              </a:rPr>
              <a:t>. These classes belong to a package called </a:t>
            </a:r>
            <a:r>
              <a:rPr lang="en" sz="1733" b="1" kern="0">
                <a:solidFill>
                  <a:srgbClr val="000000"/>
                </a:solidFill>
                <a:latin typeface="Roboto Mono"/>
                <a:ea typeface="Roboto Mono"/>
                <a:cs typeface="Roboto Mono"/>
                <a:sym typeface="Roboto Mono"/>
              </a:rPr>
              <a:t>java.lang</a:t>
            </a:r>
            <a:r>
              <a:rPr lang="en" sz="1733" kern="0">
                <a:solidFill>
                  <a:srgbClr val="000000"/>
                </a:solidFill>
                <a:latin typeface="Arial"/>
                <a:cs typeface="Arial"/>
                <a:sym typeface="Arial"/>
              </a:rPr>
              <a:t> (where </a:t>
            </a:r>
            <a:r>
              <a:rPr lang="en" sz="1733" b="1" kern="0">
                <a:solidFill>
                  <a:srgbClr val="000000"/>
                </a:solidFill>
                <a:latin typeface="Roboto Mono"/>
                <a:ea typeface="Roboto Mono"/>
                <a:cs typeface="Roboto Mono"/>
                <a:sym typeface="Roboto Mono"/>
              </a:rPr>
              <a:t>lang</a:t>
            </a:r>
            <a:r>
              <a:rPr lang="en" sz="1733" kern="0">
                <a:solidFill>
                  <a:srgbClr val="000000"/>
                </a:solidFill>
                <a:latin typeface="Arial"/>
                <a:cs typeface="Arial"/>
                <a:sym typeface="Arial"/>
              </a:rPr>
              <a:t> represents the language). However, in Java, the </a:t>
            </a:r>
            <a:r>
              <a:rPr lang="en" sz="1733" b="1" kern="0">
                <a:solidFill>
                  <a:srgbClr val="000000"/>
                </a:solidFill>
                <a:latin typeface="Roboto Mono"/>
                <a:ea typeface="Roboto Mono"/>
                <a:cs typeface="Roboto Mono"/>
                <a:sym typeface="Roboto Mono"/>
              </a:rPr>
              <a:t>java.lang</a:t>
            </a:r>
            <a:r>
              <a:rPr lang="en" sz="1733" kern="0">
                <a:solidFill>
                  <a:srgbClr val="000000"/>
                </a:solidFill>
                <a:latin typeface="Arial"/>
                <a:cs typeface="Arial"/>
                <a:sym typeface="Arial"/>
              </a:rPr>
              <a:t> package is automatically imported by default, so we don't need to explicitly import these classes.</a:t>
            </a:r>
            <a:endParaRPr sz="1733" kern="0">
              <a:solidFill>
                <a:srgbClr val="000000"/>
              </a:solidFill>
              <a:latin typeface="Arial"/>
              <a:cs typeface="Arial"/>
              <a:sym typeface="Arial"/>
            </a:endParaRPr>
          </a:p>
          <a:p>
            <a:pPr marL="3047924" defTabSz="1219170">
              <a:lnSpc>
                <a:spcPct val="150000"/>
              </a:lnSpc>
              <a:spcBef>
                <a:spcPts val="1600"/>
              </a:spcBef>
              <a:buClr>
                <a:srgbClr val="000000"/>
              </a:buClr>
            </a:pPr>
            <a:r>
              <a:rPr lang="en" sz="1733" kern="0">
                <a:solidFill>
                  <a:srgbClr val="000000"/>
                </a:solidFill>
                <a:latin typeface="Courier Prime"/>
                <a:ea typeface="Courier Prime"/>
                <a:cs typeface="Courier Prime"/>
                <a:sym typeface="Courier Prime"/>
              </a:rPr>
              <a:t>public class HelloWorld {</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public static void main(</a:t>
            </a:r>
            <a:r>
              <a:rPr lang="en" sz="1733" b="1" kern="0">
                <a:solidFill>
                  <a:srgbClr val="000000"/>
                </a:solidFill>
                <a:latin typeface="Courier Prime"/>
                <a:ea typeface="Courier Prime"/>
                <a:cs typeface="Courier Prime"/>
                <a:sym typeface="Courier Prime"/>
              </a:rPr>
              <a:t>String</a:t>
            </a:r>
            <a:r>
              <a:rPr lang="en" sz="1733" kern="0">
                <a:solidFill>
                  <a:srgbClr val="000000"/>
                </a:solidFill>
                <a:latin typeface="Courier Prime"/>
                <a:ea typeface="Courier Prime"/>
                <a:cs typeface="Courier Prime"/>
                <a:sym typeface="Courier Prime"/>
              </a:rPr>
              <a:t>[] args) {</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 This is the entry point of the program</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a:t>
            </a:r>
            <a:r>
              <a:rPr lang="en" sz="1733" b="1" kern="0">
                <a:solidFill>
                  <a:srgbClr val="000000"/>
                </a:solidFill>
                <a:latin typeface="Courier Prime"/>
                <a:ea typeface="Courier Prime"/>
                <a:cs typeface="Courier Prime"/>
                <a:sym typeface="Courier Prime"/>
              </a:rPr>
              <a:t>System</a:t>
            </a:r>
            <a:r>
              <a:rPr lang="en" sz="1733" kern="0">
                <a:solidFill>
                  <a:srgbClr val="000000"/>
                </a:solidFill>
                <a:latin typeface="Courier Prime"/>
                <a:ea typeface="Courier Prime"/>
                <a:cs typeface="Courier Prime"/>
                <a:sym typeface="Courier Prime"/>
              </a:rPr>
              <a:t>.out.println("Hello, World!");</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    }</a:t>
            </a:r>
            <a:endParaRPr sz="1733" kern="0">
              <a:solidFill>
                <a:srgbClr val="000000"/>
              </a:solidFill>
              <a:latin typeface="Courier Prime"/>
              <a:ea typeface="Courier Prime"/>
              <a:cs typeface="Courier Prime"/>
              <a:sym typeface="Courier Prime"/>
            </a:endParaRPr>
          </a:p>
          <a:p>
            <a:pPr marL="3047924" defTabSz="1219170">
              <a:lnSpc>
                <a:spcPct val="150000"/>
              </a:lnSpc>
              <a:buClr>
                <a:srgbClr val="000000"/>
              </a:buClr>
            </a:pPr>
            <a:r>
              <a:rPr lang="en" sz="1733" kern="0">
                <a:solidFill>
                  <a:srgbClr val="000000"/>
                </a:solidFill>
                <a:latin typeface="Courier Prime"/>
                <a:ea typeface="Courier Prime"/>
                <a:cs typeface="Courier Prime"/>
                <a:sym typeface="Courier Prime"/>
              </a:rPr>
              <a:t>}</a:t>
            </a:r>
            <a:endParaRPr sz="1733" kern="0">
              <a:solidFill>
                <a:srgbClr val="000000"/>
              </a:solidFill>
              <a:latin typeface="Courier Prime"/>
              <a:ea typeface="Courier Prime"/>
              <a:cs typeface="Courier Prime"/>
              <a:sym typeface="Courier Prime"/>
            </a:endParaRPr>
          </a:p>
        </p:txBody>
      </p:sp>
      <p:sp>
        <p:nvSpPr>
          <p:cNvPr id="207" name="Google Shape;207;p37"/>
          <p:cNvSpPr txBox="1"/>
          <p:nvPr/>
        </p:nvSpPr>
        <p:spPr>
          <a:xfrm>
            <a:off x="771500" y="1716467"/>
            <a:ext cx="113348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Arial"/>
                <a:cs typeface="Arial"/>
                <a:sym typeface="Arial"/>
              </a:rPr>
              <a:t>*</a:t>
            </a:r>
            <a:r>
              <a:rPr lang="en" sz="1600" i="1" kern="0">
                <a:solidFill>
                  <a:srgbClr val="000000"/>
                </a:solidFill>
                <a:latin typeface="Arial"/>
                <a:cs typeface="Arial"/>
                <a:sym typeface="Arial"/>
              </a:rPr>
              <a:t>Whenever We want to import several classes of the same package</a:t>
            </a:r>
            <a:endParaRPr sz="1600" i="1" kern="0">
              <a:solidFill>
                <a:srgbClr val="000000"/>
              </a:solidFill>
              <a:latin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p:nvPr/>
        </p:nvSpPr>
        <p:spPr>
          <a:xfrm>
            <a:off x="1246100" y="188267"/>
            <a:ext cx="9287600" cy="2363235"/>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867"/>
              </a:spcBef>
              <a:buClr>
                <a:srgbClr val="000000"/>
              </a:buClr>
            </a:pPr>
            <a:r>
              <a:rPr lang="en" sz="2267" b="1" kern="0">
                <a:solidFill>
                  <a:srgbClr val="000000"/>
                </a:solidFill>
                <a:latin typeface="Arial"/>
                <a:cs typeface="Arial"/>
                <a:sym typeface="Arial"/>
              </a:rPr>
              <a:t>Data Types in Java</a:t>
            </a:r>
            <a:endParaRPr sz="2267" b="1" kern="0">
              <a:solidFill>
                <a:srgbClr val="000000"/>
              </a:solidFill>
              <a:latin typeface="Arial"/>
              <a:cs typeface="Arial"/>
              <a:sym typeface="Arial"/>
            </a:endParaRPr>
          </a:p>
          <a:p>
            <a:pPr defTabSz="1219170">
              <a:lnSpc>
                <a:spcPct val="115000"/>
              </a:lnSpc>
              <a:spcBef>
                <a:spcPts val="1600"/>
              </a:spcBef>
              <a:buClr>
                <a:srgbClr val="000000"/>
              </a:buClr>
            </a:pPr>
            <a:r>
              <a:rPr lang="en" sz="2000" kern="0">
                <a:solidFill>
                  <a:srgbClr val="000000"/>
                </a:solidFill>
                <a:latin typeface="Arial"/>
                <a:cs typeface="Arial"/>
                <a:sym typeface="Arial"/>
              </a:rPr>
              <a:t>Java provides two main types of data types:</a:t>
            </a:r>
            <a:endParaRPr sz="2000" kern="0">
              <a:solidFill>
                <a:srgbClr val="000000"/>
              </a:solidFill>
              <a:latin typeface="Arial"/>
              <a:cs typeface="Arial"/>
              <a:sym typeface="Arial"/>
            </a:endParaRPr>
          </a:p>
          <a:p>
            <a:pPr marL="609585" indent="-431789" defTabSz="1219170">
              <a:lnSpc>
                <a:spcPct val="115000"/>
              </a:lnSpc>
              <a:spcBef>
                <a:spcPts val="1600"/>
              </a:spcBef>
              <a:buClr>
                <a:srgbClr val="000000"/>
              </a:buClr>
              <a:buSzPts val="1500"/>
              <a:buFont typeface="Arial"/>
              <a:buChar char="●"/>
            </a:pPr>
            <a:r>
              <a:rPr lang="en" sz="2000" kern="0">
                <a:solidFill>
                  <a:srgbClr val="000000"/>
                </a:solidFill>
                <a:latin typeface="Arial"/>
                <a:cs typeface="Arial"/>
                <a:sym typeface="Arial"/>
              </a:rPr>
              <a:t>Primitive Data Types</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Non-Primitive Data Types</a:t>
            </a:r>
            <a:endParaRPr sz="2000" kern="0">
              <a:solidFill>
                <a:srgbClr val="B7B7B7"/>
              </a:solidFill>
              <a:latin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aphicFrame>
        <p:nvGraphicFramePr>
          <p:cNvPr id="270" name="Google Shape;270;p49"/>
          <p:cNvGraphicFramePr/>
          <p:nvPr/>
        </p:nvGraphicFramePr>
        <p:xfrm>
          <a:off x="660401" y="1488567"/>
          <a:ext cx="10935233" cy="4465867"/>
        </p:xfrm>
        <a:graphic>
          <a:graphicData uri="http://schemas.openxmlformats.org/drawingml/2006/table">
            <a:tbl>
              <a:tblPr>
                <a:noFill/>
              </a:tblPr>
              <a:tblGrid>
                <a:gridCol w="1111400">
                  <a:extLst>
                    <a:ext uri="{9D8B030D-6E8A-4147-A177-3AD203B41FA5}">
                      <a16:colId xmlns:a16="http://schemas.microsoft.com/office/drawing/2014/main" val="20000"/>
                    </a:ext>
                  </a:extLst>
                </a:gridCol>
                <a:gridCol w="1009200">
                  <a:extLst>
                    <a:ext uri="{9D8B030D-6E8A-4147-A177-3AD203B41FA5}">
                      <a16:colId xmlns:a16="http://schemas.microsoft.com/office/drawing/2014/main" val="20001"/>
                    </a:ext>
                  </a:extLst>
                </a:gridCol>
                <a:gridCol w="2714800">
                  <a:extLst>
                    <a:ext uri="{9D8B030D-6E8A-4147-A177-3AD203B41FA5}">
                      <a16:colId xmlns:a16="http://schemas.microsoft.com/office/drawing/2014/main" val="20002"/>
                    </a:ext>
                  </a:extLst>
                </a:gridCol>
                <a:gridCol w="2571833">
                  <a:extLst>
                    <a:ext uri="{9D8B030D-6E8A-4147-A177-3AD203B41FA5}">
                      <a16:colId xmlns:a16="http://schemas.microsoft.com/office/drawing/2014/main" val="20003"/>
                    </a:ext>
                  </a:extLst>
                </a:gridCol>
                <a:gridCol w="3528000">
                  <a:extLst>
                    <a:ext uri="{9D8B030D-6E8A-4147-A177-3AD203B41FA5}">
                      <a16:colId xmlns:a16="http://schemas.microsoft.com/office/drawing/2014/main" val="20004"/>
                    </a:ext>
                  </a:extLst>
                </a:gridCol>
              </a:tblGrid>
              <a:tr h="554633">
                <a:tc>
                  <a:txBody>
                    <a:bodyPr/>
                    <a:lstStyle/>
                    <a:p>
                      <a:pPr marL="0" lvl="0" indent="0" algn="ctr" rtl="0">
                        <a:lnSpc>
                          <a:spcPct val="115000"/>
                        </a:lnSpc>
                        <a:spcBef>
                          <a:spcPts val="0"/>
                        </a:spcBef>
                        <a:spcAft>
                          <a:spcPts val="0"/>
                        </a:spcAft>
                        <a:buNone/>
                      </a:pPr>
                      <a:r>
                        <a:rPr lang="en" sz="1500" b="1"/>
                        <a:t>Data Type</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500" b="1"/>
                        <a:t>Size</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500" b="1"/>
                        <a:t>Min Value</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500" b="1"/>
                        <a:t>Max Value</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500" b="1"/>
                        <a:t>Example</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76233">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byte</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1 byte</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-128</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127</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byte b = 100;</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476233">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short</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2 bytes</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-32,768</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32,767</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short s = 1000;</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476233">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int</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4 bytes</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-2,147,483,648</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2,147,483,647</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int num = 50000;</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499200">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long</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8 bytes</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-9,223,372,036,854,775,808</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9,223,372,036,854,775,807</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long bigNum = 100000L;</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r h="476233">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float</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4 bytes</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±1.4E-45</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±3.4E+38</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float pi = 3.14f;</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5"/>
                  </a:ext>
                </a:extLst>
              </a:tr>
              <a:tr h="476233">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double</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8 bytes</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±4.9E-324</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±1.8E+308</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double precise = 99.99;</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6"/>
                  </a:ext>
                </a:extLst>
              </a:tr>
              <a:tr h="554633">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char</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2 bytes</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188038"/>
                          </a:solidFill>
                          <a:latin typeface="Roboto Mono"/>
                          <a:ea typeface="Roboto Mono"/>
                          <a:cs typeface="Roboto Mono"/>
                          <a:sym typeface="Roboto Mono"/>
                        </a:rPr>
                        <a:t>\u0000</a:t>
                      </a:r>
                      <a:r>
                        <a:rPr lang="en" sz="1500"/>
                        <a:t> (0)</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188038"/>
                          </a:solidFill>
                          <a:latin typeface="Roboto Mono"/>
                          <a:ea typeface="Roboto Mono"/>
                          <a:cs typeface="Roboto Mono"/>
                          <a:sym typeface="Roboto Mono"/>
                        </a:rPr>
                        <a:t>\uffff</a:t>
                      </a:r>
                      <a:r>
                        <a:rPr lang="en" sz="1500"/>
                        <a:t> (65,535)</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char grade = 'A';</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7"/>
                  </a:ext>
                </a:extLst>
              </a:tr>
              <a:tr h="476233">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boolean</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1 bit</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188038"/>
                          </a:solidFill>
                          <a:latin typeface="Roboto Mono"/>
                          <a:ea typeface="Roboto Mono"/>
                          <a:cs typeface="Roboto Mono"/>
                          <a:sym typeface="Roboto Mono"/>
                        </a:rPr>
                        <a:t>false</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188038"/>
                          </a:solidFill>
                          <a:latin typeface="Roboto Mono"/>
                          <a:ea typeface="Roboto Mono"/>
                          <a:cs typeface="Roboto Mono"/>
                          <a:sym typeface="Roboto Mono"/>
                        </a:rPr>
                        <a:t>true</a:t>
                      </a:r>
                      <a:endParaRPr sz="1500"/>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rgbClr val="0000FF"/>
                          </a:solidFill>
                          <a:latin typeface="Roboto Mono"/>
                          <a:ea typeface="Roboto Mono"/>
                          <a:cs typeface="Roboto Mono"/>
                          <a:sym typeface="Roboto Mono"/>
                        </a:rPr>
                        <a:t>boolean isJavaFun = true;</a:t>
                      </a:r>
                      <a:endParaRPr sz="1500">
                        <a:solidFill>
                          <a:srgbClr val="0000FF"/>
                        </a:solidFill>
                      </a:endParaRPr>
                    </a:p>
                  </a:txBody>
                  <a:tcPr marL="36567" marR="36567" marT="36567" marB="3656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71" name="Google Shape;271;p49"/>
          <p:cNvSpPr txBox="1"/>
          <p:nvPr/>
        </p:nvSpPr>
        <p:spPr>
          <a:xfrm>
            <a:off x="660400" y="512267"/>
            <a:ext cx="10935200" cy="1010493"/>
          </a:xfrm>
          <a:prstGeom prst="rect">
            <a:avLst/>
          </a:prstGeom>
          <a:noFill/>
          <a:ln>
            <a:noFill/>
          </a:ln>
        </p:spPr>
        <p:txBody>
          <a:bodyPr spcFirstLastPara="1" wrap="square" lIns="121900" tIns="121900" rIns="121900" bIns="121900" anchor="t" anchorCtr="0">
            <a:spAutoFit/>
          </a:bodyPr>
          <a:lstStyle/>
          <a:p>
            <a:pPr defTabSz="1219170">
              <a:lnSpc>
                <a:spcPct val="115000"/>
              </a:lnSpc>
              <a:spcBef>
                <a:spcPts val="1600"/>
              </a:spcBef>
              <a:spcAft>
                <a:spcPts val="1600"/>
              </a:spcAft>
              <a:buClr>
                <a:srgbClr val="000000"/>
              </a:buClr>
            </a:pPr>
            <a:r>
              <a:rPr lang="en" sz="2000" b="1" kern="0">
                <a:solidFill>
                  <a:srgbClr val="000000"/>
                </a:solidFill>
                <a:latin typeface="Arial"/>
                <a:cs typeface="Arial"/>
                <a:sym typeface="Arial"/>
              </a:rPr>
              <a:t>Primitive Data Types - </a:t>
            </a:r>
            <a:r>
              <a:rPr lang="en" sz="2000" kern="0">
                <a:solidFill>
                  <a:srgbClr val="000000"/>
                </a:solidFill>
                <a:latin typeface="Arial"/>
                <a:cs typeface="Arial"/>
                <a:sym typeface="Arial"/>
              </a:rPr>
              <a:t>Primitive types are the most basic data types built into Java.</a:t>
            </a:r>
            <a:endParaRPr sz="2000" kern="0">
              <a:solidFill>
                <a:srgbClr val="000000"/>
              </a:solidFill>
              <a:latin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p:nvPr/>
        </p:nvSpPr>
        <p:spPr>
          <a:xfrm>
            <a:off x="0" y="6468001"/>
            <a:ext cx="12192000" cy="389746"/>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933" i="1" kern="0">
                <a:solidFill>
                  <a:srgbClr val="000000"/>
                </a:solidFill>
                <a:latin typeface="Arial"/>
                <a:cs typeface="Arial"/>
                <a:sym typeface="Arial"/>
              </a:rPr>
              <a:t>Ref: book: Core Java: An Integrated Approach, By R. Nageswara Rao/kogent Solutions.</a:t>
            </a:r>
            <a:endParaRPr sz="933" i="1" kern="0">
              <a:solidFill>
                <a:srgbClr val="000000"/>
              </a:solidFill>
              <a:latin typeface="Arial"/>
              <a:cs typeface="Arial"/>
              <a:sym typeface="Arial"/>
            </a:endParaRPr>
          </a:p>
        </p:txBody>
      </p:sp>
      <p:sp>
        <p:nvSpPr>
          <p:cNvPr id="196" name="Google Shape;196;p31"/>
          <p:cNvSpPr txBox="1"/>
          <p:nvPr/>
        </p:nvSpPr>
        <p:spPr>
          <a:xfrm>
            <a:off x="6051167" y="3774134"/>
            <a:ext cx="5937600" cy="2705316"/>
          </a:xfrm>
          <a:prstGeom prst="rect">
            <a:avLst/>
          </a:prstGeom>
          <a:noFill/>
          <a:ln>
            <a:noFill/>
          </a:ln>
        </p:spPr>
        <p:txBody>
          <a:bodyPr spcFirstLastPara="1" wrap="square" lIns="121900" tIns="121900" rIns="121900" bIns="121900" anchor="t" anchorCtr="0">
            <a:spAutoFit/>
          </a:bodyPr>
          <a:lstStyle/>
          <a:p>
            <a:pPr marL="609585" indent="-397923" defTabSz="1219170">
              <a:lnSpc>
                <a:spcPct val="90000"/>
              </a:lnSpc>
              <a:buClr>
                <a:srgbClr val="1155CC"/>
              </a:buClr>
              <a:buSzPts val="1100"/>
              <a:buFont typeface="Cambria"/>
              <a:buChar char="●"/>
            </a:pPr>
            <a:r>
              <a:rPr lang="en" sz="1467" kern="0">
                <a:solidFill>
                  <a:srgbClr val="1155CC"/>
                </a:solidFill>
                <a:latin typeface="Cambria"/>
                <a:ea typeface="Cambria"/>
                <a:cs typeface="Cambria"/>
                <a:sym typeface="Cambria"/>
              </a:rPr>
              <a:t>These instructions are called </a:t>
            </a:r>
            <a:r>
              <a:rPr lang="en" sz="1467" b="1" i="1" kern="0">
                <a:solidFill>
                  <a:srgbClr val="1155CC"/>
                </a:solidFill>
                <a:latin typeface="Cambria"/>
                <a:ea typeface="Cambria"/>
                <a:cs typeface="Cambria"/>
                <a:sym typeface="Cambria"/>
              </a:rPr>
              <a:t>byte code</a:t>
            </a:r>
            <a:r>
              <a:rPr lang="en" sz="1467" b="1" kern="0">
                <a:solidFill>
                  <a:srgbClr val="1155CC"/>
                </a:solidFill>
                <a:latin typeface="Cambria"/>
                <a:ea typeface="Cambria"/>
                <a:cs typeface="Cambria"/>
                <a:sym typeface="Cambria"/>
              </a:rPr>
              <a:t> instructions</a:t>
            </a:r>
            <a:r>
              <a:rPr lang="en" sz="1467" kern="0">
                <a:solidFill>
                  <a:srgbClr val="1155CC"/>
                </a:solidFill>
                <a:latin typeface="Cambria"/>
                <a:ea typeface="Cambria"/>
                <a:cs typeface="Cambria"/>
                <a:sym typeface="Cambria"/>
              </a:rPr>
              <a:t> because the </a:t>
            </a:r>
            <a:r>
              <a:rPr lang="en" sz="1467" b="1" i="1" kern="0">
                <a:solidFill>
                  <a:srgbClr val="1155CC"/>
                </a:solidFill>
                <a:latin typeface="Cambria"/>
                <a:ea typeface="Cambria"/>
                <a:cs typeface="Cambria"/>
                <a:sym typeface="Cambria"/>
              </a:rPr>
              <a:t>size</a:t>
            </a:r>
            <a:r>
              <a:rPr lang="en" sz="1467" kern="0">
                <a:solidFill>
                  <a:srgbClr val="1155CC"/>
                </a:solidFill>
                <a:latin typeface="Cambria"/>
                <a:ea typeface="Cambria"/>
                <a:cs typeface="Cambria"/>
                <a:sym typeface="Cambria"/>
              </a:rPr>
              <a:t> of each instruction is </a:t>
            </a:r>
            <a:r>
              <a:rPr lang="en" sz="1467" b="1" i="1" kern="0">
                <a:solidFill>
                  <a:srgbClr val="1155CC"/>
                </a:solidFill>
                <a:latin typeface="Cambria"/>
                <a:ea typeface="Cambria"/>
                <a:cs typeface="Cambria"/>
                <a:sym typeface="Cambria"/>
              </a:rPr>
              <a:t>1 byte</a:t>
            </a:r>
            <a:r>
              <a:rPr lang="en" sz="1467" kern="0">
                <a:solidFill>
                  <a:srgbClr val="1155CC"/>
                </a:solidFill>
                <a:latin typeface="Cambria"/>
                <a:ea typeface="Cambria"/>
                <a:cs typeface="Cambria"/>
                <a:sym typeface="Cambria"/>
              </a:rPr>
              <a:t> (=8 bits) exactly.</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buClr>
                <a:srgbClr val="1155CC"/>
              </a:buClr>
              <a:buSzPts val="1100"/>
              <a:buFont typeface="Cambria"/>
              <a:buChar char="●"/>
            </a:pPr>
            <a:r>
              <a:rPr lang="en" sz="1467" kern="0">
                <a:solidFill>
                  <a:srgbClr val="1155CC"/>
                </a:solidFill>
                <a:latin typeface="Cambria"/>
                <a:ea typeface="Cambria"/>
                <a:cs typeface="Cambria"/>
                <a:sym typeface="Cambria"/>
              </a:rPr>
              <a:t>There are a </a:t>
            </a:r>
            <a:r>
              <a:rPr lang="en" sz="1467" b="1" i="1" kern="0">
                <a:solidFill>
                  <a:srgbClr val="1155CC"/>
                </a:solidFill>
                <a:latin typeface="Cambria"/>
                <a:ea typeface="Cambria"/>
                <a:cs typeface="Cambria"/>
                <a:sym typeface="Cambria"/>
              </a:rPr>
              <a:t>fixed</a:t>
            </a:r>
            <a:r>
              <a:rPr lang="en" sz="1467" kern="0">
                <a:solidFill>
                  <a:srgbClr val="1155CC"/>
                </a:solidFill>
                <a:latin typeface="Cambria"/>
                <a:ea typeface="Cambria"/>
                <a:cs typeface="Cambria"/>
                <a:sym typeface="Cambria"/>
              </a:rPr>
              <a:t> number of byte code instructions, around </a:t>
            </a:r>
            <a:r>
              <a:rPr lang="en" sz="1467" b="1" i="1" kern="0">
                <a:solidFill>
                  <a:srgbClr val="1155CC"/>
                </a:solidFill>
                <a:latin typeface="Cambria"/>
                <a:ea typeface="Cambria"/>
                <a:cs typeface="Cambria"/>
                <a:sym typeface="Cambria"/>
              </a:rPr>
              <a:t>200</a:t>
            </a:r>
            <a:r>
              <a:rPr lang="en" sz="1467" kern="0">
                <a:solidFill>
                  <a:srgbClr val="1155CC"/>
                </a:solidFill>
                <a:latin typeface="Cambria"/>
                <a:ea typeface="Cambria"/>
                <a:cs typeface="Cambria"/>
                <a:sym typeface="Cambria"/>
              </a:rPr>
              <a:t>. </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buClr>
                <a:srgbClr val="1155CC"/>
              </a:buClr>
              <a:buSzPts val="1100"/>
              <a:buFont typeface="Cambria"/>
              <a:buChar char="●"/>
            </a:pPr>
            <a:r>
              <a:rPr lang="en" sz="1467" kern="0">
                <a:solidFill>
                  <a:srgbClr val="1155CC"/>
                </a:solidFill>
                <a:latin typeface="Cambria"/>
                <a:ea typeface="Cambria"/>
                <a:cs typeface="Cambria"/>
                <a:sym typeface="Cambria"/>
              </a:rPr>
              <a:t>Any java program can be rewritten using these few byte code instructions.</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buClr>
                <a:srgbClr val="1155CC"/>
              </a:buClr>
              <a:buSzPts val="1100"/>
              <a:buFont typeface="Cambria"/>
              <a:buChar char="●"/>
            </a:pPr>
            <a:r>
              <a:rPr lang="en" sz="1467" b="1" i="1" kern="0">
                <a:solidFill>
                  <a:srgbClr val="1155CC"/>
                </a:solidFill>
                <a:latin typeface="Cambria"/>
                <a:ea typeface="Cambria"/>
                <a:cs typeface="Cambria"/>
                <a:sym typeface="Cambria"/>
              </a:rPr>
              <a:t>That file is called x.class.</a:t>
            </a:r>
            <a:r>
              <a:rPr lang="en" sz="1467" kern="0">
                <a:solidFill>
                  <a:srgbClr val="1155CC"/>
                </a:solidFill>
                <a:latin typeface="Cambria"/>
                <a:ea typeface="Cambria"/>
                <a:cs typeface="Cambria"/>
                <a:sym typeface="Cambria"/>
              </a:rPr>
              <a:t>  </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spcAft>
                <a:spcPts val="1333"/>
              </a:spcAft>
              <a:buClr>
                <a:srgbClr val="1155CC"/>
              </a:buClr>
              <a:buSzPts val="1100"/>
              <a:buFont typeface="Cambria"/>
              <a:buChar char="●"/>
            </a:pPr>
            <a:r>
              <a:rPr lang="en" sz="1467" kern="0">
                <a:solidFill>
                  <a:srgbClr val="1155CC"/>
                </a:solidFill>
                <a:latin typeface="Cambria"/>
                <a:ea typeface="Cambria"/>
                <a:cs typeface="Cambria"/>
                <a:sym typeface="Cambria"/>
              </a:rPr>
              <a:t>So, we can say that a </a:t>
            </a:r>
            <a:r>
              <a:rPr lang="en" sz="1467" b="1" i="1" kern="0">
                <a:solidFill>
                  <a:srgbClr val="1155CC"/>
                </a:solidFill>
                <a:latin typeface="Cambria"/>
                <a:ea typeface="Cambria"/>
                <a:cs typeface="Cambria"/>
                <a:sym typeface="Cambria"/>
              </a:rPr>
              <a:t>x.class file contains source code equivalent to byte code</a:t>
            </a:r>
            <a:r>
              <a:rPr lang="en" sz="1467" kern="0">
                <a:solidFill>
                  <a:srgbClr val="1155CC"/>
                </a:solidFill>
                <a:latin typeface="Cambria"/>
                <a:ea typeface="Cambria"/>
                <a:cs typeface="Cambria"/>
                <a:sym typeface="Cambria"/>
              </a:rPr>
              <a:t>.</a:t>
            </a:r>
            <a:endParaRPr sz="1467" kern="0">
              <a:solidFill>
                <a:srgbClr val="1155CC"/>
              </a:solidFill>
              <a:latin typeface="Cambria"/>
              <a:ea typeface="Cambria"/>
              <a:cs typeface="Cambria"/>
              <a:sym typeface="Cambria"/>
            </a:endParaRPr>
          </a:p>
        </p:txBody>
      </p:sp>
      <p:sp>
        <p:nvSpPr>
          <p:cNvPr id="197" name="Google Shape;197;p31"/>
          <p:cNvSpPr txBox="1"/>
          <p:nvPr/>
        </p:nvSpPr>
        <p:spPr>
          <a:xfrm>
            <a:off x="203200" y="3774134"/>
            <a:ext cx="5579200" cy="2741800"/>
          </a:xfrm>
          <a:prstGeom prst="rect">
            <a:avLst/>
          </a:prstGeom>
          <a:noFill/>
          <a:ln>
            <a:noFill/>
          </a:ln>
        </p:spPr>
        <p:txBody>
          <a:bodyPr spcFirstLastPara="1" wrap="square" lIns="121900" tIns="121900" rIns="121900" bIns="121900" anchor="t" anchorCtr="0">
            <a:spAutoFit/>
          </a:bodyPr>
          <a:lstStyle/>
          <a:p>
            <a:pPr marL="609585" indent="-397923" defTabSz="1219170">
              <a:lnSpc>
                <a:spcPct val="90000"/>
              </a:lnSpc>
              <a:buClr>
                <a:srgbClr val="1155CC"/>
              </a:buClr>
              <a:buSzPts val="1100"/>
              <a:buFont typeface="Cambria"/>
              <a:buChar char="●"/>
            </a:pPr>
            <a:r>
              <a:rPr lang="en" sz="1467" kern="0">
                <a:solidFill>
                  <a:srgbClr val="1155CC"/>
                </a:solidFill>
                <a:latin typeface="Cambria"/>
                <a:ea typeface="Cambria"/>
                <a:cs typeface="Cambria"/>
                <a:sym typeface="Cambria"/>
              </a:rPr>
              <a:t>In Java, if we write a program, it is stored with an extension </a:t>
            </a:r>
            <a:r>
              <a:rPr lang="en" sz="1467" b="1" i="1" kern="0">
                <a:solidFill>
                  <a:srgbClr val="980000"/>
                </a:solidFill>
                <a:latin typeface="Cambria"/>
                <a:ea typeface="Cambria"/>
                <a:cs typeface="Cambria"/>
                <a:sym typeface="Cambria"/>
              </a:rPr>
              <a:t>.java.</a:t>
            </a:r>
            <a:r>
              <a:rPr lang="en" sz="1467" b="1" i="1" kern="0">
                <a:solidFill>
                  <a:srgbClr val="1155CC"/>
                </a:solidFill>
                <a:latin typeface="Cambria"/>
                <a:ea typeface="Cambria"/>
                <a:cs typeface="Cambria"/>
                <a:sym typeface="Cambria"/>
              </a:rPr>
              <a:t> </a:t>
            </a:r>
            <a:r>
              <a:rPr lang="en" sz="1467" kern="0">
                <a:solidFill>
                  <a:srgbClr val="1155CC"/>
                </a:solidFill>
                <a:latin typeface="Cambria"/>
                <a:ea typeface="Cambria"/>
                <a:cs typeface="Cambria"/>
                <a:sym typeface="Cambria"/>
              </a:rPr>
              <a:t>Let us create a program, say x.java. It contains java source code statements.</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buClr>
                <a:srgbClr val="1155CC"/>
              </a:buClr>
              <a:buSzPts val="1100"/>
              <a:buFont typeface="Cambria"/>
              <a:buChar char="●"/>
            </a:pPr>
            <a:r>
              <a:rPr lang="en" sz="1467" kern="0">
                <a:solidFill>
                  <a:srgbClr val="1155CC"/>
                </a:solidFill>
                <a:latin typeface="Cambria"/>
                <a:ea typeface="Cambria"/>
                <a:cs typeface="Cambria"/>
                <a:sym typeface="Cambria"/>
              </a:rPr>
              <a:t>Now, the: first step is to </a:t>
            </a:r>
            <a:r>
              <a:rPr lang="en" sz="1467" b="1" i="1" kern="0">
                <a:solidFill>
                  <a:srgbClr val="1155CC"/>
                </a:solidFill>
                <a:latin typeface="Cambria"/>
                <a:ea typeface="Cambria"/>
                <a:cs typeface="Cambria"/>
                <a:sym typeface="Cambria"/>
              </a:rPr>
              <a:t>compile</a:t>
            </a:r>
            <a:r>
              <a:rPr lang="en" sz="1467" kern="0">
                <a:solidFill>
                  <a:srgbClr val="1155CC"/>
                </a:solidFill>
                <a:latin typeface="Cambria"/>
                <a:ea typeface="Cambria"/>
                <a:cs typeface="Cambria"/>
                <a:sym typeface="Cambria"/>
              </a:rPr>
              <a:t> this x. java program. To do that, Java compiler first translates the x.java program into x.class file. </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buClr>
                <a:srgbClr val="1155CC"/>
              </a:buClr>
              <a:buSzPts val="1100"/>
              <a:buFont typeface="Cambria"/>
              <a:buChar char="●"/>
            </a:pPr>
            <a:r>
              <a:rPr lang="en" sz="1467" kern="0">
                <a:solidFill>
                  <a:srgbClr val="1155CC"/>
                </a:solidFill>
                <a:latin typeface="Cambria"/>
                <a:ea typeface="Cambria"/>
                <a:cs typeface="Cambria"/>
                <a:sym typeface="Cambria"/>
              </a:rPr>
              <a:t>What will be there in x.class file? </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spcAft>
                <a:spcPts val="1333"/>
              </a:spcAft>
              <a:buClr>
                <a:srgbClr val="1155CC"/>
              </a:buClr>
              <a:buSzPts val="1100"/>
              <a:buFont typeface="Cambria"/>
              <a:buChar char="●"/>
            </a:pPr>
            <a:r>
              <a:rPr lang="en" sz="1467" kern="0">
                <a:solidFill>
                  <a:srgbClr val="1155CC"/>
                </a:solidFill>
                <a:latin typeface="Cambria"/>
                <a:ea typeface="Cambria"/>
                <a:cs typeface="Cambria"/>
                <a:sym typeface="Cambria"/>
              </a:rPr>
              <a:t>Java people coined or named a group of instructions to express any operation - </a:t>
            </a:r>
            <a:r>
              <a:rPr lang="en" sz="1467" b="1" i="1" kern="0">
                <a:solidFill>
                  <a:srgbClr val="1155CC"/>
                </a:solidFill>
                <a:latin typeface="Cambria"/>
                <a:ea typeface="Cambria"/>
                <a:cs typeface="Cambria"/>
                <a:sym typeface="Cambria"/>
              </a:rPr>
              <a:t>byte code</a:t>
            </a:r>
            <a:r>
              <a:rPr lang="en" sz="1467" b="1" kern="0">
                <a:solidFill>
                  <a:srgbClr val="1155CC"/>
                </a:solidFill>
                <a:latin typeface="Cambria"/>
                <a:ea typeface="Cambria"/>
                <a:cs typeface="Cambria"/>
                <a:sym typeface="Cambria"/>
              </a:rPr>
              <a:t> </a:t>
            </a:r>
            <a:r>
              <a:rPr lang="en" sz="1467" kern="0">
                <a:solidFill>
                  <a:srgbClr val="1155CC"/>
                </a:solidFill>
                <a:latin typeface="Cambria"/>
                <a:ea typeface="Cambria"/>
                <a:cs typeface="Cambria"/>
                <a:sym typeface="Cambria"/>
              </a:rPr>
              <a:t>instructions.</a:t>
            </a:r>
            <a:endParaRPr sz="1467" strike="sngStrike" kern="0">
              <a:solidFill>
                <a:srgbClr val="1155CC"/>
              </a:solidFill>
              <a:latin typeface="Cambria"/>
              <a:ea typeface="Cambria"/>
              <a:cs typeface="Cambria"/>
              <a:sym typeface="Cambria"/>
            </a:endParaRPr>
          </a:p>
        </p:txBody>
      </p:sp>
      <p:sp>
        <p:nvSpPr>
          <p:cNvPr id="198" name="Google Shape;198;p3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a:t>
            </a:fld>
            <a:endParaRPr kern="0">
              <a:solidFill>
                <a:srgbClr val="595959"/>
              </a:solidFill>
              <a:latin typeface="Arial"/>
              <a:cs typeface="Arial"/>
              <a:sym typeface="Arial"/>
            </a:endParaRPr>
          </a:p>
        </p:txBody>
      </p:sp>
      <p:pic>
        <p:nvPicPr>
          <p:cNvPr id="199" name="Google Shape;199;p31"/>
          <p:cNvPicPr preferRelativeResize="0"/>
          <p:nvPr/>
        </p:nvPicPr>
        <p:blipFill>
          <a:blip r:embed="rId3">
            <a:alphaModFix/>
          </a:blip>
          <a:stretch>
            <a:fillRect/>
          </a:stretch>
        </p:blipFill>
        <p:spPr>
          <a:xfrm>
            <a:off x="671134" y="213967"/>
            <a:ext cx="10849743" cy="33677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276" name="Google Shape;276;p50"/>
          <p:cNvGraphicFramePr/>
          <p:nvPr/>
        </p:nvGraphicFramePr>
        <p:xfrm>
          <a:off x="1854200" y="2241601"/>
          <a:ext cx="8483600" cy="2180165"/>
        </p:xfrm>
        <a:graphic>
          <a:graphicData uri="http://schemas.openxmlformats.org/drawingml/2006/table">
            <a:tbl>
              <a:tblPr>
                <a:noFill/>
              </a:tblPr>
              <a:tblGrid>
                <a:gridCol w="12319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gridCol w="3187700">
                  <a:extLst>
                    <a:ext uri="{9D8B030D-6E8A-4147-A177-3AD203B41FA5}">
                      <a16:colId xmlns:a16="http://schemas.microsoft.com/office/drawing/2014/main" val="20002"/>
                    </a:ext>
                  </a:extLst>
                </a:gridCol>
              </a:tblGrid>
              <a:tr h="436033">
                <a:tc>
                  <a:txBody>
                    <a:bodyPr/>
                    <a:lstStyle/>
                    <a:p>
                      <a:pPr marL="0" lvl="0" indent="0" algn="ctr" rtl="0">
                        <a:lnSpc>
                          <a:spcPct val="115000"/>
                        </a:lnSpc>
                        <a:spcBef>
                          <a:spcPts val="0"/>
                        </a:spcBef>
                        <a:spcAft>
                          <a:spcPts val="0"/>
                        </a:spcAft>
                        <a:buNone/>
                      </a:pPr>
                      <a:r>
                        <a:rPr lang="en" sz="1500" b="1"/>
                        <a:t>Data Type</a:t>
                      </a:r>
                      <a:endParaRPr sz="1500"/>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500" b="1"/>
                        <a:t>Description</a:t>
                      </a:r>
                      <a:endParaRPr sz="1500"/>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 sz="1500" b="1"/>
                        <a:t>Example</a:t>
                      </a:r>
                      <a:endParaRPr sz="1500"/>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36033">
                <a:tc>
                  <a:txBody>
                    <a:bodyPr/>
                    <a:lstStyle/>
                    <a:p>
                      <a:pPr marL="0" lvl="0" indent="0" algn="l" rtl="0">
                        <a:lnSpc>
                          <a:spcPct val="115000"/>
                        </a:lnSpc>
                        <a:spcBef>
                          <a:spcPts val="0"/>
                        </a:spcBef>
                        <a:spcAft>
                          <a:spcPts val="0"/>
                        </a:spcAft>
                        <a:buNone/>
                      </a:pPr>
                      <a:r>
                        <a:rPr lang="en" sz="1500" b="1">
                          <a:solidFill>
                            <a:srgbClr val="188038"/>
                          </a:solidFill>
                          <a:latin typeface="Roboto Mono"/>
                          <a:ea typeface="Roboto Mono"/>
                          <a:cs typeface="Roboto Mono"/>
                          <a:sym typeface="Roboto Mono"/>
                        </a:rPr>
                        <a:t>String</a:t>
                      </a:r>
                      <a:endParaRPr sz="1500" b="1"/>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A sequence of characters</a:t>
                      </a:r>
                      <a:endParaRPr sz="1500"/>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rgbClr val="188038"/>
                          </a:solidFill>
                          <a:latin typeface="Roboto Mono"/>
                          <a:ea typeface="Roboto Mono"/>
                          <a:cs typeface="Roboto Mono"/>
                          <a:sym typeface="Roboto Mono"/>
                        </a:rPr>
                        <a:t>String name = "Java";</a:t>
                      </a:r>
                      <a:endParaRPr sz="1500" b="1"/>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36033">
                <a:tc>
                  <a:txBody>
                    <a:bodyPr/>
                    <a:lstStyle/>
                    <a:p>
                      <a:pPr marL="0" lvl="0" indent="0" algn="l" rtl="0">
                        <a:lnSpc>
                          <a:spcPct val="115000"/>
                        </a:lnSpc>
                        <a:spcBef>
                          <a:spcPts val="0"/>
                        </a:spcBef>
                        <a:spcAft>
                          <a:spcPts val="0"/>
                        </a:spcAft>
                        <a:buNone/>
                      </a:pPr>
                      <a:r>
                        <a:rPr lang="en" sz="1500" b="1">
                          <a:solidFill>
                            <a:srgbClr val="188038"/>
                          </a:solidFill>
                          <a:latin typeface="Roboto Mono"/>
                          <a:ea typeface="Roboto Mono"/>
                          <a:cs typeface="Roboto Mono"/>
                          <a:sym typeface="Roboto Mono"/>
                        </a:rPr>
                        <a:t>Array</a:t>
                      </a:r>
                      <a:endParaRPr sz="1500" b="1"/>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A collection of elements of the same type</a:t>
                      </a:r>
                      <a:endParaRPr sz="1500"/>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rgbClr val="188038"/>
                          </a:solidFill>
                          <a:latin typeface="Roboto Mono"/>
                          <a:ea typeface="Roboto Mono"/>
                          <a:cs typeface="Roboto Mono"/>
                          <a:sym typeface="Roboto Mono"/>
                        </a:rPr>
                        <a:t>int[] numbers = {1, 2, 3};</a:t>
                      </a:r>
                      <a:endParaRPr sz="1500" b="1"/>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36033">
                <a:tc>
                  <a:txBody>
                    <a:bodyPr/>
                    <a:lstStyle/>
                    <a:p>
                      <a:pPr marL="0" lvl="0" indent="0" algn="l" rtl="0">
                        <a:lnSpc>
                          <a:spcPct val="115000"/>
                        </a:lnSpc>
                        <a:spcBef>
                          <a:spcPts val="0"/>
                        </a:spcBef>
                        <a:spcAft>
                          <a:spcPts val="0"/>
                        </a:spcAft>
                        <a:buNone/>
                      </a:pPr>
                      <a:r>
                        <a:rPr lang="en" sz="1500" b="1">
                          <a:solidFill>
                            <a:srgbClr val="188038"/>
                          </a:solidFill>
                          <a:latin typeface="Roboto Mono"/>
                          <a:ea typeface="Roboto Mono"/>
                          <a:cs typeface="Roboto Mono"/>
                          <a:sym typeface="Roboto Mono"/>
                        </a:rPr>
                        <a:t>Class</a:t>
                      </a:r>
                      <a:endParaRPr sz="1500" b="1"/>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A blueprint for objects</a:t>
                      </a:r>
                      <a:endParaRPr sz="1500"/>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rgbClr val="188038"/>
                          </a:solidFill>
                          <a:latin typeface="Roboto Mono"/>
                          <a:ea typeface="Roboto Mono"/>
                          <a:cs typeface="Roboto Mono"/>
                          <a:sym typeface="Roboto Mono"/>
                        </a:rPr>
                        <a:t>class Student { }</a:t>
                      </a:r>
                      <a:endParaRPr sz="1500" b="1"/>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36033">
                <a:tc>
                  <a:txBody>
                    <a:bodyPr/>
                    <a:lstStyle/>
                    <a:p>
                      <a:pPr marL="0" lvl="0" indent="0" algn="l" rtl="0">
                        <a:lnSpc>
                          <a:spcPct val="115000"/>
                        </a:lnSpc>
                        <a:spcBef>
                          <a:spcPts val="0"/>
                        </a:spcBef>
                        <a:spcAft>
                          <a:spcPts val="0"/>
                        </a:spcAft>
                        <a:buNone/>
                      </a:pPr>
                      <a:r>
                        <a:rPr lang="en" sz="1500" b="1">
                          <a:solidFill>
                            <a:srgbClr val="188038"/>
                          </a:solidFill>
                          <a:latin typeface="Roboto Mono"/>
                          <a:ea typeface="Roboto Mono"/>
                          <a:cs typeface="Roboto Mono"/>
                          <a:sym typeface="Roboto Mono"/>
                        </a:rPr>
                        <a:t>Interface</a:t>
                      </a:r>
                      <a:endParaRPr sz="1500" b="1"/>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A contract for implementing classes</a:t>
                      </a:r>
                      <a:endParaRPr sz="1500"/>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rgbClr val="188038"/>
                          </a:solidFill>
                          <a:latin typeface="Roboto Mono"/>
                          <a:ea typeface="Roboto Mono"/>
                          <a:cs typeface="Roboto Mono"/>
                          <a:sym typeface="Roboto Mono"/>
                        </a:rPr>
                        <a:t>interface Animal { }</a:t>
                      </a:r>
                      <a:endParaRPr sz="1500" b="1"/>
                    </a:p>
                  </a:txBody>
                  <a:tcPr marL="84667" marR="84667"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77" name="Google Shape;277;p50"/>
          <p:cNvSpPr txBox="1"/>
          <p:nvPr/>
        </p:nvSpPr>
        <p:spPr>
          <a:xfrm>
            <a:off x="660400" y="512267"/>
            <a:ext cx="11879600" cy="1010493"/>
          </a:xfrm>
          <a:prstGeom prst="rect">
            <a:avLst/>
          </a:prstGeom>
          <a:noFill/>
          <a:ln>
            <a:noFill/>
          </a:ln>
        </p:spPr>
        <p:txBody>
          <a:bodyPr spcFirstLastPara="1" wrap="square" lIns="121900" tIns="121900" rIns="121900" bIns="121900" anchor="t" anchorCtr="0">
            <a:spAutoFit/>
          </a:bodyPr>
          <a:lstStyle/>
          <a:p>
            <a:pPr defTabSz="1219170">
              <a:lnSpc>
                <a:spcPct val="115000"/>
              </a:lnSpc>
              <a:spcBef>
                <a:spcPts val="1600"/>
              </a:spcBef>
              <a:spcAft>
                <a:spcPts val="1600"/>
              </a:spcAft>
              <a:buClr>
                <a:srgbClr val="000000"/>
              </a:buClr>
            </a:pPr>
            <a:r>
              <a:rPr lang="en" sz="2000" b="1" kern="0">
                <a:solidFill>
                  <a:srgbClr val="000000"/>
                </a:solidFill>
                <a:latin typeface="Arial"/>
                <a:cs typeface="Arial"/>
                <a:sym typeface="Arial"/>
              </a:rPr>
              <a:t>Non-Primitive Data Types - </a:t>
            </a:r>
            <a:r>
              <a:rPr lang="en" sz="2000" kern="0">
                <a:solidFill>
                  <a:srgbClr val="000000"/>
                </a:solidFill>
                <a:latin typeface="Arial"/>
                <a:cs typeface="Arial"/>
                <a:sym typeface="Arial"/>
              </a:rPr>
              <a:t>These are more complex data types that store references to objects.</a:t>
            </a:r>
            <a:endParaRPr sz="2000" kern="0">
              <a:solidFill>
                <a:srgbClr val="000000"/>
              </a:solidFill>
              <a:latin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53"/>
          <p:cNvPicPr preferRelativeResize="0"/>
          <p:nvPr/>
        </p:nvPicPr>
        <p:blipFill rotWithShape="1">
          <a:blip r:embed="rId3">
            <a:alphaModFix/>
          </a:blip>
          <a:srcRect b="32509"/>
          <a:stretch/>
        </p:blipFill>
        <p:spPr>
          <a:xfrm>
            <a:off x="203201" y="203201"/>
            <a:ext cx="8072367" cy="43541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54"/>
          <p:cNvPicPr preferRelativeResize="0"/>
          <p:nvPr/>
        </p:nvPicPr>
        <p:blipFill>
          <a:blip r:embed="rId3">
            <a:alphaModFix/>
          </a:blip>
          <a:stretch>
            <a:fillRect/>
          </a:stretch>
        </p:blipFill>
        <p:spPr>
          <a:xfrm>
            <a:off x="203201" y="203201"/>
            <a:ext cx="8072367" cy="6451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55"/>
          <p:cNvPicPr preferRelativeResize="0"/>
          <p:nvPr/>
        </p:nvPicPr>
        <p:blipFill rotWithShape="1">
          <a:blip r:embed="rId3">
            <a:alphaModFix/>
          </a:blip>
          <a:srcRect b="30308"/>
          <a:stretch/>
        </p:blipFill>
        <p:spPr>
          <a:xfrm>
            <a:off x="203200" y="203200"/>
            <a:ext cx="7353368" cy="44963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56"/>
          <p:cNvPicPr preferRelativeResize="0"/>
          <p:nvPr/>
        </p:nvPicPr>
        <p:blipFill>
          <a:blip r:embed="rId3">
            <a:alphaModFix/>
          </a:blip>
          <a:stretch>
            <a:fillRect/>
          </a:stretch>
        </p:blipFill>
        <p:spPr>
          <a:xfrm>
            <a:off x="203201" y="203200"/>
            <a:ext cx="7353361" cy="64516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57"/>
          <p:cNvPicPr preferRelativeResize="0"/>
          <p:nvPr/>
        </p:nvPicPr>
        <p:blipFill rotWithShape="1">
          <a:blip r:embed="rId3">
            <a:alphaModFix/>
          </a:blip>
          <a:srcRect b="36354"/>
          <a:stretch/>
        </p:blipFill>
        <p:spPr>
          <a:xfrm>
            <a:off x="203201" y="203200"/>
            <a:ext cx="7685801" cy="3660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58"/>
          <p:cNvPicPr preferRelativeResize="0"/>
          <p:nvPr/>
        </p:nvPicPr>
        <p:blipFill>
          <a:blip r:embed="rId3">
            <a:alphaModFix/>
          </a:blip>
          <a:stretch>
            <a:fillRect/>
          </a:stretch>
        </p:blipFill>
        <p:spPr>
          <a:xfrm>
            <a:off x="203201" y="203201"/>
            <a:ext cx="7685801" cy="57506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59"/>
          <p:cNvPicPr preferRelativeResize="0"/>
          <p:nvPr/>
        </p:nvPicPr>
        <p:blipFill rotWithShape="1">
          <a:blip r:embed="rId3">
            <a:alphaModFix/>
          </a:blip>
          <a:srcRect b="29656"/>
          <a:stretch/>
        </p:blipFill>
        <p:spPr>
          <a:xfrm>
            <a:off x="203200" y="203201"/>
            <a:ext cx="9281635" cy="45381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60"/>
          <p:cNvPicPr preferRelativeResize="0"/>
          <p:nvPr/>
        </p:nvPicPr>
        <p:blipFill>
          <a:blip r:embed="rId3">
            <a:alphaModFix/>
          </a:blip>
          <a:stretch>
            <a:fillRect/>
          </a:stretch>
        </p:blipFill>
        <p:spPr>
          <a:xfrm>
            <a:off x="203200" y="203200"/>
            <a:ext cx="9281643" cy="6451600"/>
          </a:xfrm>
          <a:prstGeom prst="rect">
            <a:avLst/>
          </a:prstGeom>
          <a:noFill/>
          <a:ln>
            <a:noFill/>
          </a:ln>
        </p:spPr>
      </p:pic>
      <p:sp>
        <p:nvSpPr>
          <p:cNvPr id="331" name="Google Shape;331;p60"/>
          <p:cNvSpPr/>
          <p:nvPr/>
        </p:nvSpPr>
        <p:spPr>
          <a:xfrm>
            <a:off x="7055233" y="4858867"/>
            <a:ext cx="2169600" cy="457200"/>
          </a:xfrm>
          <a:prstGeom prst="rect">
            <a:avLst/>
          </a:prstGeom>
          <a:solidFill>
            <a:srgbClr val="F9F9F9"/>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61"/>
          <p:cNvPicPr preferRelativeResize="0"/>
          <p:nvPr/>
        </p:nvPicPr>
        <p:blipFill rotWithShape="1">
          <a:blip r:embed="rId3">
            <a:alphaModFix/>
          </a:blip>
          <a:srcRect b="30045"/>
          <a:stretch/>
        </p:blipFill>
        <p:spPr>
          <a:xfrm>
            <a:off x="203201" y="203200"/>
            <a:ext cx="8275535" cy="45130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p:nvPr/>
        </p:nvSpPr>
        <p:spPr>
          <a:xfrm>
            <a:off x="0" y="6468001"/>
            <a:ext cx="12192000" cy="389746"/>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933" i="1" kern="0">
                <a:solidFill>
                  <a:srgbClr val="000000"/>
                </a:solidFill>
                <a:latin typeface="Arial"/>
                <a:cs typeface="Arial"/>
                <a:sym typeface="Arial"/>
              </a:rPr>
              <a:t>Ref: book: Core Java: An Integrated Approach, By R. Nageswara Rao/kogent Solutions.</a:t>
            </a:r>
            <a:endParaRPr sz="933" i="1" kern="0">
              <a:solidFill>
                <a:srgbClr val="000000"/>
              </a:solidFill>
              <a:latin typeface="Arial"/>
              <a:cs typeface="Arial"/>
              <a:sym typeface="Arial"/>
            </a:endParaRPr>
          </a:p>
        </p:txBody>
      </p:sp>
      <p:sp>
        <p:nvSpPr>
          <p:cNvPr id="205" name="Google Shape;205;p32"/>
          <p:cNvSpPr txBox="1"/>
          <p:nvPr/>
        </p:nvSpPr>
        <p:spPr>
          <a:xfrm>
            <a:off x="6051167" y="3774133"/>
            <a:ext cx="5937600" cy="2371891"/>
          </a:xfrm>
          <a:prstGeom prst="rect">
            <a:avLst/>
          </a:prstGeom>
          <a:noFill/>
          <a:ln>
            <a:noFill/>
          </a:ln>
        </p:spPr>
        <p:txBody>
          <a:bodyPr spcFirstLastPara="1" wrap="square" lIns="121900" tIns="121900" rIns="121900" bIns="121900" anchor="t" anchorCtr="0">
            <a:spAutoFit/>
          </a:bodyPr>
          <a:lstStyle/>
          <a:p>
            <a:pPr marL="609585" indent="-397923" defTabSz="1219170">
              <a:lnSpc>
                <a:spcPct val="90000"/>
              </a:lnSpc>
              <a:buClr>
                <a:srgbClr val="1155CC"/>
              </a:buClr>
              <a:buSzPts val="1100"/>
              <a:buFont typeface="Cambria"/>
              <a:buChar char="●"/>
            </a:pPr>
            <a:r>
              <a:rPr lang="en" sz="1467" kern="0">
                <a:solidFill>
                  <a:srgbClr val="1155CC"/>
                </a:solidFill>
                <a:latin typeface="Cambria"/>
                <a:ea typeface="Cambria"/>
                <a:cs typeface="Cambria"/>
                <a:sym typeface="Cambria"/>
              </a:rPr>
              <a:t>JVM's role is very crucial in a way that - it has to first identify the operating system and processor used in the computer system and then convert the byte code instructions in an understandable format for that particular processor and operating system.</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buClr>
                <a:srgbClr val="1155CC"/>
              </a:buClr>
              <a:buSzPts val="1100"/>
              <a:buFont typeface="Cambria"/>
              <a:buChar char="●"/>
            </a:pPr>
            <a:r>
              <a:rPr lang="en" sz="1467" b="1" kern="0">
                <a:solidFill>
                  <a:srgbClr val="1155CC"/>
                </a:solidFill>
                <a:latin typeface="Cambria"/>
                <a:ea typeface="Cambria"/>
                <a:cs typeface="Cambria"/>
                <a:sym typeface="Cambria"/>
              </a:rPr>
              <a:t>Remember,</a:t>
            </a:r>
            <a:r>
              <a:rPr lang="en" sz="1467" kern="0">
                <a:solidFill>
                  <a:srgbClr val="1155CC"/>
                </a:solidFill>
                <a:latin typeface="Cambria"/>
                <a:ea typeface="Cambria"/>
                <a:cs typeface="Cambria"/>
                <a:sym typeface="Cambria"/>
              </a:rPr>
              <a:t> JVM is </a:t>
            </a:r>
            <a:r>
              <a:rPr lang="en" sz="1467" i="1" kern="0">
                <a:solidFill>
                  <a:srgbClr val="1155CC"/>
                </a:solidFill>
                <a:latin typeface="Cambria"/>
                <a:ea typeface="Cambria"/>
                <a:cs typeface="Cambria"/>
                <a:sym typeface="Cambria"/>
              </a:rPr>
              <a:t>not</a:t>
            </a:r>
            <a:r>
              <a:rPr lang="en" sz="1467" kern="0">
                <a:solidFill>
                  <a:srgbClr val="1155CC"/>
                </a:solidFill>
                <a:latin typeface="Cambria"/>
                <a:ea typeface="Cambria"/>
                <a:cs typeface="Cambria"/>
                <a:sym typeface="Cambria"/>
              </a:rPr>
              <a:t> a machine-it is a program! </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spcAft>
                <a:spcPts val="1333"/>
              </a:spcAft>
              <a:buClr>
                <a:srgbClr val="1155CC"/>
              </a:buClr>
              <a:buSzPts val="1100"/>
              <a:buFont typeface="Cambria"/>
              <a:buChar char="●"/>
            </a:pPr>
            <a:r>
              <a:rPr lang="en" sz="1467" kern="0">
                <a:solidFill>
                  <a:srgbClr val="1155CC"/>
                </a:solidFill>
                <a:latin typeface="Cambria"/>
                <a:ea typeface="Cambria"/>
                <a:cs typeface="Cambria"/>
                <a:sym typeface="Cambria"/>
              </a:rPr>
              <a:t>Figure 1.5 shows how a java- source code passes through various stages before being executed by the compiler.</a:t>
            </a:r>
            <a:endParaRPr sz="1467" kern="0">
              <a:solidFill>
                <a:srgbClr val="1155CC"/>
              </a:solidFill>
              <a:latin typeface="Cambria"/>
              <a:ea typeface="Cambria"/>
              <a:cs typeface="Cambria"/>
              <a:sym typeface="Cambria"/>
            </a:endParaRPr>
          </a:p>
        </p:txBody>
      </p:sp>
      <p:sp>
        <p:nvSpPr>
          <p:cNvPr id="206" name="Google Shape;206;p32"/>
          <p:cNvSpPr txBox="1"/>
          <p:nvPr/>
        </p:nvSpPr>
        <p:spPr>
          <a:xfrm>
            <a:off x="203200" y="3774134"/>
            <a:ext cx="5579200" cy="2908513"/>
          </a:xfrm>
          <a:prstGeom prst="rect">
            <a:avLst/>
          </a:prstGeom>
          <a:noFill/>
          <a:ln>
            <a:noFill/>
          </a:ln>
        </p:spPr>
        <p:txBody>
          <a:bodyPr spcFirstLastPara="1" wrap="square" lIns="121900" tIns="121900" rIns="121900" bIns="121900" anchor="t" anchorCtr="0">
            <a:spAutoFit/>
          </a:bodyPr>
          <a:lstStyle/>
          <a:p>
            <a:pPr marL="609585" indent="-397923" defTabSz="1219170">
              <a:lnSpc>
                <a:spcPct val="90000"/>
              </a:lnSpc>
              <a:buClr>
                <a:srgbClr val="1155CC"/>
              </a:buClr>
              <a:buSzPts val="1100"/>
              <a:buFont typeface="Cambria"/>
              <a:buChar char="●"/>
            </a:pPr>
            <a:r>
              <a:rPr lang="en" sz="1467" kern="0">
                <a:solidFill>
                  <a:srgbClr val="1155CC"/>
                </a:solidFill>
                <a:latin typeface="Cambria"/>
                <a:ea typeface="Cambria"/>
                <a:cs typeface="Cambria"/>
                <a:sym typeface="Cambria"/>
              </a:rPr>
              <a:t>But the microprocessor </a:t>
            </a:r>
            <a:r>
              <a:rPr lang="en" sz="1467" kern="0">
                <a:solidFill>
                  <a:srgbClr val="FF0000"/>
                </a:solidFill>
                <a:latin typeface="Cambria"/>
                <a:ea typeface="Cambria"/>
                <a:cs typeface="Cambria"/>
                <a:sym typeface="Cambria"/>
              </a:rPr>
              <a:t>cannot</a:t>
            </a:r>
            <a:r>
              <a:rPr lang="en" sz="1467" kern="0">
                <a:solidFill>
                  <a:srgbClr val="1155CC"/>
                </a:solidFill>
                <a:latin typeface="Cambria"/>
                <a:ea typeface="Cambria"/>
                <a:cs typeface="Cambria"/>
                <a:sym typeface="Cambria"/>
              </a:rPr>
              <a:t> understand byte code instructions, neither can it execute them.</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buClr>
                <a:srgbClr val="1155CC"/>
              </a:buClr>
              <a:buSzPts val="1100"/>
              <a:buFont typeface="Cambria"/>
              <a:buChar char="●"/>
            </a:pPr>
            <a:r>
              <a:rPr lang="en" sz="1467" b="1" kern="0">
                <a:solidFill>
                  <a:srgbClr val="1155CC"/>
                </a:solidFill>
                <a:latin typeface="Cambria"/>
                <a:ea typeface="Cambria"/>
                <a:cs typeface="Cambria"/>
                <a:sym typeface="Cambria"/>
              </a:rPr>
              <a:t>Then, these byte code instructions are meant for whom?</a:t>
            </a:r>
            <a:r>
              <a:rPr lang="en" sz="1467" kern="0">
                <a:solidFill>
                  <a:srgbClr val="1155CC"/>
                </a:solidFill>
                <a:latin typeface="Cambria"/>
                <a:ea typeface="Cambria"/>
                <a:cs typeface="Cambria"/>
                <a:sym typeface="Cambria"/>
              </a:rPr>
              <a:t> </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buClr>
                <a:srgbClr val="1155CC"/>
              </a:buClr>
              <a:buSzPts val="1100"/>
              <a:buFont typeface="Cambria"/>
              <a:buChar char="●"/>
            </a:pPr>
            <a:r>
              <a:rPr lang="en" sz="1467" kern="0">
                <a:solidFill>
                  <a:srgbClr val="1155CC"/>
                </a:solidFill>
                <a:latin typeface="Cambria"/>
                <a:ea typeface="Cambria"/>
                <a:cs typeface="Cambria"/>
                <a:sym typeface="Cambria"/>
              </a:rPr>
              <a:t>They are for </a:t>
            </a:r>
            <a:r>
              <a:rPr lang="en" sz="1467" b="1" kern="0">
                <a:solidFill>
                  <a:srgbClr val="1155CC"/>
                </a:solidFill>
                <a:highlight>
                  <a:srgbClr val="FFFF00"/>
                </a:highlight>
                <a:latin typeface="Cambria"/>
                <a:ea typeface="Cambria"/>
                <a:cs typeface="Cambria"/>
                <a:sym typeface="Cambria"/>
              </a:rPr>
              <a:t>JVM (Java Virtual Machine)</a:t>
            </a:r>
            <a:endParaRPr sz="1467" b="1" kern="0">
              <a:solidFill>
                <a:srgbClr val="1155CC"/>
              </a:solidFill>
              <a:highlight>
                <a:srgbClr val="FFFF00"/>
              </a:highlight>
              <a:latin typeface="Cambria"/>
              <a:ea typeface="Cambria"/>
              <a:cs typeface="Cambria"/>
              <a:sym typeface="Cambria"/>
            </a:endParaRPr>
          </a:p>
          <a:p>
            <a:pPr marL="609585" indent="-397923" defTabSz="1219170">
              <a:lnSpc>
                <a:spcPct val="90000"/>
              </a:lnSpc>
              <a:spcBef>
                <a:spcPts val="1333"/>
              </a:spcBef>
              <a:buClr>
                <a:srgbClr val="1155CC"/>
              </a:buClr>
              <a:buSzPts val="1100"/>
              <a:buFont typeface="Cambria"/>
              <a:buChar char="●"/>
            </a:pPr>
            <a:r>
              <a:rPr lang="en" sz="1467" kern="0">
                <a:solidFill>
                  <a:srgbClr val="1155CC"/>
                </a:solidFill>
                <a:latin typeface="Cambria"/>
                <a:ea typeface="Cambria"/>
                <a:cs typeface="Cambria"/>
                <a:sym typeface="Cambria"/>
              </a:rPr>
              <a:t>These byte code instructions are understandable by JVM, --which is a program written to understand the byte code instructions and convert them into machine code. </a:t>
            </a:r>
            <a:endParaRPr sz="1467" kern="0">
              <a:solidFill>
                <a:srgbClr val="1155CC"/>
              </a:solidFill>
              <a:latin typeface="Cambria"/>
              <a:ea typeface="Cambria"/>
              <a:cs typeface="Cambria"/>
              <a:sym typeface="Cambria"/>
            </a:endParaRPr>
          </a:p>
          <a:p>
            <a:pPr defTabSz="1219170">
              <a:lnSpc>
                <a:spcPct val="90000"/>
              </a:lnSpc>
              <a:spcBef>
                <a:spcPts val="1333"/>
              </a:spcBef>
              <a:spcAft>
                <a:spcPts val="1333"/>
              </a:spcAft>
              <a:buClr>
                <a:srgbClr val="000000"/>
              </a:buClr>
            </a:pPr>
            <a:endParaRPr sz="1467" kern="0">
              <a:solidFill>
                <a:srgbClr val="1155CC"/>
              </a:solidFill>
              <a:latin typeface="Cambria"/>
              <a:ea typeface="Cambria"/>
              <a:cs typeface="Cambria"/>
              <a:sym typeface="Cambria"/>
            </a:endParaRPr>
          </a:p>
        </p:txBody>
      </p:sp>
      <p:sp>
        <p:nvSpPr>
          <p:cNvPr id="207" name="Google Shape;207;p32"/>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3</a:t>
            </a:fld>
            <a:endParaRPr kern="0">
              <a:solidFill>
                <a:srgbClr val="595959"/>
              </a:solidFill>
              <a:latin typeface="Arial"/>
              <a:cs typeface="Arial"/>
              <a:sym typeface="Arial"/>
            </a:endParaRPr>
          </a:p>
        </p:txBody>
      </p:sp>
      <p:pic>
        <p:nvPicPr>
          <p:cNvPr id="208" name="Google Shape;208;p32"/>
          <p:cNvPicPr preferRelativeResize="0"/>
          <p:nvPr/>
        </p:nvPicPr>
        <p:blipFill>
          <a:blip r:embed="rId3">
            <a:alphaModFix/>
          </a:blip>
          <a:stretch>
            <a:fillRect/>
          </a:stretch>
        </p:blipFill>
        <p:spPr>
          <a:xfrm>
            <a:off x="671134" y="213967"/>
            <a:ext cx="10849743" cy="33677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62"/>
          <p:cNvPicPr preferRelativeResize="0"/>
          <p:nvPr/>
        </p:nvPicPr>
        <p:blipFill>
          <a:blip r:embed="rId3">
            <a:alphaModFix/>
          </a:blip>
          <a:stretch>
            <a:fillRect/>
          </a:stretch>
        </p:blipFill>
        <p:spPr>
          <a:xfrm>
            <a:off x="203201" y="203201"/>
            <a:ext cx="8275535" cy="6451601"/>
          </a:xfrm>
          <a:prstGeom prst="rect">
            <a:avLst/>
          </a:prstGeom>
          <a:noFill/>
          <a:ln>
            <a:noFill/>
          </a:ln>
        </p:spPr>
      </p:pic>
      <p:sp>
        <p:nvSpPr>
          <p:cNvPr id="342" name="Google Shape;342;p62"/>
          <p:cNvSpPr/>
          <p:nvPr/>
        </p:nvSpPr>
        <p:spPr>
          <a:xfrm>
            <a:off x="6302223" y="4858867"/>
            <a:ext cx="2169600" cy="457200"/>
          </a:xfrm>
          <a:prstGeom prst="rect">
            <a:avLst/>
          </a:prstGeom>
          <a:solidFill>
            <a:srgbClr val="F9F9F9"/>
          </a:solidFill>
          <a:ln>
            <a:noFill/>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63"/>
          <p:cNvPicPr preferRelativeResize="0"/>
          <p:nvPr/>
        </p:nvPicPr>
        <p:blipFill rotWithShape="1">
          <a:blip r:embed="rId3">
            <a:alphaModFix/>
          </a:blip>
          <a:srcRect b="34426"/>
          <a:stretch/>
        </p:blipFill>
        <p:spPr>
          <a:xfrm>
            <a:off x="203200" y="203200"/>
            <a:ext cx="7816101" cy="38440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64"/>
          <p:cNvPicPr preferRelativeResize="0"/>
          <p:nvPr/>
        </p:nvPicPr>
        <p:blipFill>
          <a:blip r:embed="rId3">
            <a:alphaModFix/>
          </a:blip>
          <a:stretch>
            <a:fillRect/>
          </a:stretch>
        </p:blipFill>
        <p:spPr>
          <a:xfrm>
            <a:off x="203200" y="203201"/>
            <a:ext cx="7816101" cy="58620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65"/>
          <p:cNvPicPr preferRelativeResize="0"/>
          <p:nvPr/>
        </p:nvPicPr>
        <p:blipFill rotWithShape="1">
          <a:blip r:embed="rId3">
            <a:alphaModFix/>
          </a:blip>
          <a:srcRect b="40824"/>
          <a:stretch/>
        </p:blipFill>
        <p:spPr>
          <a:xfrm>
            <a:off x="203200" y="203201"/>
            <a:ext cx="8686499" cy="3066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66"/>
          <p:cNvPicPr preferRelativeResize="0"/>
          <p:nvPr/>
        </p:nvPicPr>
        <p:blipFill>
          <a:blip r:embed="rId3">
            <a:alphaModFix/>
          </a:blip>
          <a:stretch>
            <a:fillRect/>
          </a:stretch>
        </p:blipFill>
        <p:spPr>
          <a:xfrm>
            <a:off x="203200" y="203201"/>
            <a:ext cx="8686499" cy="51820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8"/>
          <p:cNvSpPr txBox="1"/>
          <p:nvPr/>
        </p:nvSpPr>
        <p:spPr>
          <a:xfrm>
            <a:off x="624125" y="1111632"/>
            <a:ext cx="10291600" cy="94374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4533" kern="0" dirty="0">
                <a:solidFill>
                  <a:srgbClr val="000000"/>
                </a:solidFill>
                <a:latin typeface="Arial"/>
                <a:cs typeface="Arial"/>
                <a:sym typeface="Arial"/>
              </a:rPr>
              <a:t>Control Statements in Java</a:t>
            </a:r>
            <a:endParaRPr sz="4533" kern="0" dirty="0">
              <a:solidFill>
                <a:srgbClr val="000000"/>
              </a:solidFill>
              <a:latin typeface="Arial"/>
              <a:cs typeface="Arial"/>
              <a:sym typeface="Arial"/>
            </a:endParaRPr>
          </a:p>
        </p:txBody>
      </p:sp>
      <p:sp>
        <p:nvSpPr>
          <p:cNvPr id="372" name="Google Shape;372;p6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35</a:t>
            </a:fld>
            <a:endParaRPr kern="0">
              <a:solidFill>
                <a:srgbClr val="595959"/>
              </a:solidFill>
              <a:latin typeface="Arial"/>
              <a:cs typeface="Arial"/>
              <a:sym typeface="Arial"/>
            </a:endParaRPr>
          </a:p>
        </p:txBody>
      </p:sp>
      <p:pic>
        <p:nvPicPr>
          <p:cNvPr id="373" name="Google Shape;373;p68"/>
          <p:cNvPicPr preferRelativeResize="0"/>
          <p:nvPr/>
        </p:nvPicPr>
        <p:blipFill rotWithShape="1">
          <a:blip r:embed="rId3">
            <a:alphaModFix/>
          </a:blip>
          <a:srcRect t="22255" b="13773"/>
          <a:stretch/>
        </p:blipFill>
        <p:spPr>
          <a:xfrm>
            <a:off x="3035030" y="2714017"/>
            <a:ext cx="5243208" cy="30323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9"/>
          <p:cNvSpPr txBox="1"/>
          <p:nvPr/>
        </p:nvSpPr>
        <p:spPr>
          <a:xfrm>
            <a:off x="1246100" y="188267"/>
            <a:ext cx="9287600" cy="6461793"/>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867"/>
              </a:spcBef>
              <a:buClr>
                <a:srgbClr val="000000"/>
              </a:buClr>
            </a:pPr>
            <a:r>
              <a:rPr lang="en" sz="2267" b="1" kern="0">
                <a:solidFill>
                  <a:srgbClr val="000000"/>
                </a:solidFill>
                <a:latin typeface="Arial"/>
                <a:cs typeface="Arial"/>
                <a:sym typeface="Arial"/>
              </a:rPr>
              <a:t>Java Statements</a:t>
            </a:r>
            <a:endParaRPr sz="2267" b="1" kern="0">
              <a:solidFill>
                <a:srgbClr val="000000"/>
              </a:solidFill>
              <a:latin typeface="Arial"/>
              <a:cs typeface="Arial"/>
              <a:sym typeface="Arial"/>
            </a:endParaRPr>
          </a:p>
          <a:p>
            <a:pPr marL="609585" indent="-431789" defTabSz="1219170">
              <a:lnSpc>
                <a:spcPct val="115000"/>
              </a:lnSpc>
              <a:spcBef>
                <a:spcPts val="1600"/>
              </a:spcBef>
              <a:buClr>
                <a:srgbClr val="000000"/>
              </a:buClr>
              <a:buSzPts val="1500"/>
              <a:buFont typeface="Arial"/>
              <a:buChar char="●"/>
            </a:pPr>
            <a:r>
              <a:rPr lang="en" sz="2000" kern="0">
                <a:solidFill>
                  <a:srgbClr val="000000"/>
                </a:solidFill>
                <a:latin typeface="Arial"/>
                <a:cs typeface="Arial"/>
                <a:sym typeface="Arial"/>
              </a:rPr>
              <a:t>A </a:t>
            </a:r>
            <a:r>
              <a:rPr lang="en" sz="2000" b="1" kern="0">
                <a:solidFill>
                  <a:srgbClr val="000000"/>
                </a:solidFill>
                <a:latin typeface="Arial"/>
                <a:cs typeface="Arial"/>
                <a:sym typeface="Arial"/>
              </a:rPr>
              <a:t>Java statement</a:t>
            </a:r>
            <a:r>
              <a:rPr lang="en" sz="2000" kern="0">
                <a:solidFill>
                  <a:srgbClr val="000000"/>
                </a:solidFill>
                <a:latin typeface="Arial"/>
                <a:cs typeface="Arial"/>
                <a:sym typeface="Arial"/>
              </a:rPr>
              <a:t> is the smallest unit that is complete instruction in itself.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Statements in Java generally contain </a:t>
            </a:r>
            <a:r>
              <a:rPr lang="en" sz="2000" kern="0">
                <a:solidFill>
                  <a:srgbClr val="0000FF"/>
                </a:solidFill>
                <a:latin typeface="Arial"/>
                <a:cs typeface="Arial"/>
                <a:sym typeface="Arial"/>
              </a:rPr>
              <a:t>expressions</a:t>
            </a:r>
            <a:r>
              <a:rPr lang="en" sz="2000" kern="0">
                <a:solidFill>
                  <a:srgbClr val="000000"/>
                </a:solidFill>
                <a:latin typeface="Arial"/>
                <a:cs typeface="Arial"/>
                <a:sym typeface="Arial"/>
              </a:rPr>
              <a:t> and end with a </a:t>
            </a:r>
            <a:r>
              <a:rPr lang="en" sz="2000" kern="0">
                <a:solidFill>
                  <a:srgbClr val="0000FF"/>
                </a:solidFill>
                <a:latin typeface="Arial"/>
                <a:cs typeface="Arial"/>
                <a:sym typeface="Arial"/>
              </a:rPr>
              <a:t>semicolon</a:t>
            </a:r>
            <a:r>
              <a:rPr lang="en" sz="2000" b="1" kern="0">
                <a:solidFill>
                  <a:srgbClr val="000000"/>
                </a:solidFill>
                <a:latin typeface="Arial"/>
                <a:cs typeface="Arial"/>
                <a:sym typeface="Arial"/>
              </a:rPr>
              <a:t> </a:t>
            </a:r>
            <a:r>
              <a:rPr lang="en" sz="2000" b="1" kern="0">
                <a:solidFill>
                  <a:srgbClr val="FF0000"/>
                </a:solidFill>
                <a:latin typeface="Arial"/>
                <a:cs typeface="Arial"/>
                <a:sym typeface="Arial"/>
              </a:rPr>
              <a:t>(;)</a:t>
            </a:r>
            <a:r>
              <a:rPr lang="en" sz="2000" kern="0">
                <a:solidFill>
                  <a:srgbClr val="000000"/>
                </a:solidFill>
                <a:latin typeface="Arial"/>
                <a:cs typeface="Arial"/>
                <a:sym typeface="Arial"/>
              </a:rPr>
              <a:t>.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Statements in Java are used to define the </a:t>
            </a:r>
            <a:r>
              <a:rPr lang="en" sz="2000" i="1" kern="0">
                <a:solidFill>
                  <a:srgbClr val="000000"/>
                </a:solidFill>
                <a:latin typeface="Arial"/>
                <a:cs typeface="Arial"/>
                <a:sym typeface="Arial"/>
              </a:rPr>
              <a:t>logic</a:t>
            </a:r>
            <a:r>
              <a:rPr lang="en" sz="2000" kern="0">
                <a:solidFill>
                  <a:srgbClr val="000000"/>
                </a:solidFill>
                <a:latin typeface="Arial"/>
                <a:cs typeface="Arial"/>
                <a:sym typeface="Arial"/>
              </a:rPr>
              <a:t> of a program.</a:t>
            </a:r>
            <a:endParaRPr sz="2000" kern="0">
              <a:solidFill>
                <a:srgbClr val="000000"/>
              </a:solidFill>
              <a:latin typeface="Arial"/>
              <a:cs typeface="Arial"/>
              <a:sym typeface="Arial"/>
            </a:endParaRPr>
          </a:p>
          <a:p>
            <a:pPr defTabSz="1219170">
              <a:lnSpc>
                <a:spcPct val="115000"/>
              </a:lnSpc>
              <a:spcBef>
                <a:spcPts val="1600"/>
              </a:spcBef>
              <a:buClr>
                <a:srgbClr val="000000"/>
              </a:buClr>
            </a:pPr>
            <a:r>
              <a:rPr lang="en" sz="2000" kern="0">
                <a:solidFill>
                  <a:srgbClr val="B7B7B7"/>
                </a:solidFill>
                <a:latin typeface="Arial"/>
                <a:cs typeface="Arial"/>
                <a:sym typeface="Arial"/>
              </a:rPr>
              <a:t>The two most commonly used types of statements in any programming language, including Java, are:</a:t>
            </a:r>
            <a:endParaRPr sz="2000" kern="0">
              <a:solidFill>
                <a:srgbClr val="B7B7B7"/>
              </a:solidFill>
              <a:latin typeface="Arial"/>
              <a:cs typeface="Arial"/>
              <a:sym typeface="Arial"/>
            </a:endParaRPr>
          </a:p>
          <a:p>
            <a:pPr marL="609585" indent="-431789" defTabSz="1219170">
              <a:lnSpc>
                <a:spcPct val="115000"/>
              </a:lnSpc>
              <a:spcBef>
                <a:spcPts val="1600"/>
              </a:spcBef>
              <a:buClr>
                <a:srgbClr val="B7B7B7"/>
              </a:buClr>
              <a:buSzPts val="1500"/>
              <a:buFont typeface="Arial"/>
              <a:buAutoNum type="arabicPeriod"/>
            </a:pPr>
            <a:r>
              <a:rPr lang="en" sz="2000" b="1" kern="0">
                <a:solidFill>
                  <a:srgbClr val="B7B7B7"/>
                </a:solidFill>
                <a:latin typeface="Arial"/>
                <a:cs typeface="Arial"/>
                <a:sym typeface="Arial"/>
              </a:rPr>
              <a:t>Sequential Statements</a:t>
            </a:r>
            <a:br>
              <a:rPr lang="en" sz="2000" b="1" kern="0">
                <a:solidFill>
                  <a:srgbClr val="B7B7B7"/>
                </a:solidFill>
                <a:latin typeface="Arial"/>
                <a:cs typeface="Arial"/>
                <a:sym typeface="Arial"/>
              </a:rPr>
            </a:br>
            <a:r>
              <a:rPr lang="en" sz="2000" kern="0">
                <a:solidFill>
                  <a:srgbClr val="B7B7B7"/>
                </a:solidFill>
                <a:latin typeface="Arial"/>
                <a:cs typeface="Arial"/>
                <a:sym typeface="Arial"/>
              </a:rPr>
              <a:t>These are executed </a:t>
            </a:r>
            <a:r>
              <a:rPr lang="en" sz="2000" b="1" kern="0">
                <a:solidFill>
                  <a:srgbClr val="B7B7B7"/>
                </a:solidFill>
                <a:latin typeface="Arial"/>
                <a:cs typeface="Arial"/>
                <a:sym typeface="Arial"/>
              </a:rPr>
              <a:t>one by one</a:t>
            </a:r>
            <a:r>
              <a:rPr lang="en" sz="2000" kern="0">
                <a:solidFill>
                  <a:srgbClr val="B7B7B7"/>
                </a:solidFill>
                <a:latin typeface="Arial"/>
                <a:cs typeface="Arial"/>
                <a:sym typeface="Arial"/>
              </a:rPr>
              <a:t> in the order they appear in the program.</a:t>
            </a:r>
            <a:br>
              <a:rPr lang="en" sz="2000" kern="0">
                <a:solidFill>
                  <a:srgbClr val="B7B7B7"/>
                </a:solidFill>
                <a:latin typeface="Arial"/>
                <a:cs typeface="Arial"/>
                <a:sym typeface="Arial"/>
              </a:rPr>
            </a:br>
            <a:endParaRPr sz="2000" kern="0">
              <a:solidFill>
                <a:srgbClr val="B7B7B7"/>
              </a:solidFill>
              <a:latin typeface="Arial"/>
              <a:cs typeface="Arial"/>
              <a:sym typeface="Arial"/>
            </a:endParaRPr>
          </a:p>
          <a:p>
            <a:pPr marL="609585" indent="-431789" defTabSz="1219170">
              <a:lnSpc>
                <a:spcPct val="115000"/>
              </a:lnSpc>
              <a:buClr>
                <a:srgbClr val="B7B7B7"/>
              </a:buClr>
              <a:buSzPts val="1500"/>
              <a:buFont typeface="Arial"/>
              <a:buAutoNum type="arabicPeriod"/>
            </a:pPr>
            <a:r>
              <a:rPr lang="en" sz="2000" b="1" kern="0">
                <a:solidFill>
                  <a:srgbClr val="B7B7B7"/>
                </a:solidFill>
                <a:latin typeface="Arial"/>
                <a:cs typeface="Arial"/>
                <a:sym typeface="Arial"/>
              </a:rPr>
              <a:t>Control Statements</a:t>
            </a:r>
            <a:br>
              <a:rPr lang="en" sz="2000" b="1" kern="0">
                <a:solidFill>
                  <a:srgbClr val="B7B7B7"/>
                </a:solidFill>
                <a:latin typeface="Arial"/>
                <a:cs typeface="Arial"/>
                <a:sym typeface="Arial"/>
              </a:rPr>
            </a:br>
            <a:r>
              <a:rPr lang="en" sz="2000" kern="0">
                <a:solidFill>
                  <a:srgbClr val="B7B7B7"/>
                </a:solidFill>
                <a:latin typeface="Arial"/>
                <a:cs typeface="Arial"/>
                <a:sym typeface="Arial"/>
              </a:rPr>
              <a:t>These statements determine the </a:t>
            </a:r>
            <a:r>
              <a:rPr lang="en" sz="2000" b="1" kern="0">
                <a:solidFill>
                  <a:srgbClr val="B7B7B7"/>
                </a:solidFill>
                <a:latin typeface="Arial"/>
                <a:cs typeface="Arial"/>
                <a:sym typeface="Arial"/>
              </a:rPr>
              <a:t>flow of execution</a:t>
            </a:r>
            <a:r>
              <a:rPr lang="en" sz="2000" kern="0">
                <a:solidFill>
                  <a:srgbClr val="B7B7B7"/>
                </a:solidFill>
                <a:latin typeface="Arial"/>
                <a:cs typeface="Arial"/>
                <a:sym typeface="Arial"/>
              </a:rPr>
              <a:t> in a program. They may be executed </a:t>
            </a:r>
            <a:r>
              <a:rPr lang="en" sz="2000" b="1" kern="0">
                <a:solidFill>
                  <a:srgbClr val="B7B7B7"/>
                </a:solidFill>
                <a:latin typeface="Arial"/>
                <a:cs typeface="Arial"/>
                <a:sym typeface="Arial"/>
              </a:rPr>
              <a:t>conditionally or repeatedly</a:t>
            </a:r>
            <a:r>
              <a:rPr lang="en" sz="2000" kern="0">
                <a:solidFill>
                  <a:srgbClr val="B7B7B7"/>
                </a:solidFill>
                <a:latin typeface="Arial"/>
                <a:cs typeface="Arial"/>
                <a:sym typeface="Arial"/>
              </a:rPr>
              <a:t> based on specific conditions.</a:t>
            </a:r>
            <a:br>
              <a:rPr lang="en" sz="2000" kern="0">
                <a:solidFill>
                  <a:srgbClr val="B7B7B7"/>
                </a:solidFill>
                <a:latin typeface="Arial"/>
                <a:cs typeface="Arial"/>
                <a:sym typeface="Arial"/>
              </a:rPr>
            </a:br>
            <a:endParaRPr sz="2000" kern="0">
              <a:solidFill>
                <a:srgbClr val="B7B7B7"/>
              </a:solidFill>
              <a:latin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0"/>
          <p:cNvSpPr txBox="1"/>
          <p:nvPr/>
        </p:nvSpPr>
        <p:spPr>
          <a:xfrm>
            <a:off x="1246100" y="188267"/>
            <a:ext cx="9287600" cy="6461793"/>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867"/>
              </a:spcBef>
              <a:buClr>
                <a:srgbClr val="000000"/>
              </a:buClr>
            </a:pPr>
            <a:r>
              <a:rPr lang="en" sz="2267" b="1" kern="0">
                <a:solidFill>
                  <a:srgbClr val="000000"/>
                </a:solidFill>
                <a:latin typeface="Arial"/>
                <a:cs typeface="Arial"/>
                <a:sym typeface="Arial"/>
              </a:rPr>
              <a:t>Java Statements</a:t>
            </a:r>
            <a:endParaRPr sz="2267" b="1" kern="0">
              <a:solidFill>
                <a:srgbClr val="000000"/>
              </a:solidFill>
              <a:latin typeface="Arial"/>
              <a:cs typeface="Arial"/>
              <a:sym typeface="Arial"/>
            </a:endParaRPr>
          </a:p>
          <a:p>
            <a:pPr marL="609585" indent="-431789" defTabSz="1219170">
              <a:lnSpc>
                <a:spcPct val="115000"/>
              </a:lnSpc>
              <a:spcBef>
                <a:spcPts val="1600"/>
              </a:spcBef>
              <a:buClr>
                <a:srgbClr val="000000"/>
              </a:buClr>
              <a:buSzPts val="1500"/>
              <a:buFont typeface="Arial"/>
              <a:buChar char="●"/>
            </a:pPr>
            <a:r>
              <a:rPr lang="en" sz="2000" kern="0">
                <a:solidFill>
                  <a:srgbClr val="000000"/>
                </a:solidFill>
                <a:latin typeface="Arial"/>
                <a:cs typeface="Arial"/>
                <a:sym typeface="Arial"/>
              </a:rPr>
              <a:t>A </a:t>
            </a:r>
            <a:r>
              <a:rPr lang="en" sz="2000" b="1" kern="0">
                <a:solidFill>
                  <a:srgbClr val="000000"/>
                </a:solidFill>
                <a:latin typeface="Arial"/>
                <a:cs typeface="Arial"/>
                <a:sym typeface="Arial"/>
              </a:rPr>
              <a:t>Java statement</a:t>
            </a:r>
            <a:r>
              <a:rPr lang="en" sz="2000" kern="0">
                <a:solidFill>
                  <a:srgbClr val="000000"/>
                </a:solidFill>
                <a:latin typeface="Arial"/>
                <a:cs typeface="Arial"/>
                <a:sym typeface="Arial"/>
              </a:rPr>
              <a:t> is the smallest unit that is complete instruction in itself.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Statements in Java generally contain </a:t>
            </a:r>
            <a:r>
              <a:rPr lang="en" sz="2000" kern="0">
                <a:solidFill>
                  <a:srgbClr val="0000FF"/>
                </a:solidFill>
                <a:latin typeface="Arial"/>
                <a:cs typeface="Arial"/>
                <a:sym typeface="Arial"/>
              </a:rPr>
              <a:t>expressions</a:t>
            </a:r>
            <a:r>
              <a:rPr lang="en" sz="2000" kern="0">
                <a:solidFill>
                  <a:srgbClr val="000000"/>
                </a:solidFill>
                <a:latin typeface="Arial"/>
                <a:cs typeface="Arial"/>
                <a:sym typeface="Arial"/>
              </a:rPr>
              <a:t> and end with a </a:t>
            </a:r>
            <a:r>
              <a:rPr lang="en" sz="2000" kern="0">
                <a:solidFill>
                  <a:srgbClr val="0000FF"/>
                </a:solidFill>
                <a:latin typeface="Arial"/>
                <a:cs typeface="Arial"/>
                <a:sym typeface="Arial"/>
              </a:rPr>
              <a:t>semicolon</a:t>
            </a:r>
            <a:r>
              <a:rPr lang="en" sz="2000" b="1" kern="0">
                <a:solidFill>
                  <a:srgbClr val="000000"/>
                </a:solidFill>
                <a:latin typeface="Arial"/>
                <a:cs typeface="Arial"/>
                <a:sym typeface="Arial"/>
              </a:rPr>
              <a:t> </a:t>
            </a:r>
            <a:r>
              <a:rPr lang="en" sz="2000" b="1" kern="0">
                <a:solidFill>
                  <a:srgbClr val="FF0000"/>
                </a:solidFill>
                <a:latin typeface="Arial"/>
                <a:cs typeface="Arial"/>
                <a:sym typeface="Arial"/>
              </a:rPr>
              <a:t>(;)</a:t>
            </a:r>
            <a:r>
              <a:rPr lang="en" sz="2000" kern="0">
                <a:solidFill>
                  <a:srgbClr val="000000"/>
                </a:solidFill>
                <a:latin typeface="Arial"/>
                <a:cs typeface="Arial"/>
                <a:sym typeface="Arial"/>
              </a:rPr>
              <a:t>.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Statements in Java are used to define the </a:t>
            </a:r>
            <a:r>
              <a:rPr lang="en" sz="2000" i="1" kern="0">
                <a:solidFill>
                  <a:srgbClr val="000000"/>
                </a:solidFill>
                <a:latin typeface="Arial"/>
                <a:cs typeface="Arial"/>
                <a:sym typeface="Arial"/>
              </a:rPr>
              <a:t>logic</a:t>
            </a:r>
            <a:r>
              <a:rPr lang="en" sz="2000" kern="0">
                <a:solidFill>
                  <a:srgbClr val="000000"/>
                </a:solidFill>
                <a:latin typeface="Arial"/>
                <a:cs typeface="Arial"/>
                <a:sym typeface="Arial"/>
              </a:rPr>
              <a:t> of a program.</a:t>
            </a:r>
            <a:endParaRPr sz="2000" kern="0">
              <a:solidFill>
                <a:srgbClr val="000000"/>
              </a:solidFill>
              <a:latin typeface="Arial"/>
              <a:cs typeface="Arial"/>
              <a:sym typeface="Arial"/>
            </a:endParaRPr>
          </a:p>
          <a:p>
            <a:pPr defTabSz="1219170">
              <a:lnSpc>
                <a:spcPct val="115000"/>
              </a:lnSpc>
              <a:spcBef>
                <a:spcPts val="1600"/>
              </a:spcBef>
              <a:buClr>
                <a:srgbClr val="000000"/>
              </a:buClr>
            </a:pPr>
            <a:r>
              <a:rPr lang="en" sz="2000" kern="0">
                <a:solidFill>
                  <a:srgbClr val="B7B7B7"/>
                </a:solidFill>
                <a:latin typeface="Arial"/>
                <a:cs typeface="Arial"/>
                <a:sym typeface="Arial"/>
              </a:rPr>
              <a:t>The two most commonly used types of statements in any programming language, including Java, are:</a:t>
            </a:r>
            <a:endParaRPr sz="2000" kern="0">
              <a:solidFill>
                <a:srgbClr val="B7B7B7"/>
              </a:solidFill>
              <a:latin typeface="Arial"/>
              <a:cs typeface="Arial"/>
              <a:sym typeface="Arial"/>
            </a:endParaRPr>
          </a:p>
          <a:p>
            <a:pPr marL="609585" indent="-431789" defTabSz="1219170">
              <a:lnSpc>
                <a:spcPct val="115000"/>
              </a:lnSpc>
              <a:spcBef>
                <a:spcPts val="1600"/>
              </a:spcBef>
              <a:buClr>
                <a:srgbClr val="B7B7B7"/>
              </a:buClr>
              <a:buSzPts val="1500"/>
              <a:buFont typeface="Arial"/>
              <a:buAutoNum type="arabicPeriod"/>
            </a:pPr>
            <a:r>
              <a:rPr lang="en" sz="2000" b="1" kern="0">
                <a:solidFill>
                  <a:srgbClr val="B7B7B7"/>
                </a:solidFill>
                <a:latin typeface="Arial"/>
                <a:cs typeface="Arial"/>
                <a:sym typeface="Arial"/>
              </a:rPr>
              <a:t>Sequential Statements</a:t>
            </a:r>
            <a:br>
              <a:rPr lang="en" sz="2000" b="1" kern="0">
                <a:solidFill>
                  <a:srgbClr val="B7B7B7"/>
                </a:solidFill>
                <a:latin typeface="Arial"/>
                <a:cs typeface="Arial"/>
                <a:sym typeface="Arial"/>
              </a:rPr>
            </a:br>
            <a:r>
              <a:rPr lang="en" sz="2000" kern="0">
                <a:solidFill>
                  <a:srgbClr val="B7B7B7"/>
                </a:solidFill>
                <a:latin typeface="Arial"/>
                <a:cs typeface="Arial"/>
                <a:sym typeface="Arial"/>
              </a:rPr>
              <a:t>These are executed </a:t>
            </a:r>
            <a:r>
              <a:rPr lang="en" sz="2000" b="1" kern="0">
                <a:solidFill>
                  <a:srgbClr val="B7B7B7"/>
                </a:solidFill>
                <a:latin typeface="Arial"/>
                <a:cs typeface="Arial"/>
                <a:sym typeface="Arial"/>
              </a:rPr>
              <a:t>one by one</a:t>
            </a:r>
            <a:r>
              <a:rPr lang="en" sz="2000" kern="0">
                <a:solidFill>
                  <a:srgbClr val="B7B7B7"/>
                </a:solidFill>
                <a:latin typeface="Arial"/>
                <a:cs typeface="Arial"/>
                <a:sym typeface="Arial"/>
              </a:rPr>
              <a:t> in the order they appear in the program.</a:t>
            </a:r>
            <a:br>
              <a:rPr lang="en" sz="2000" kern="0">
                <a:solidFill>
                  <a:srgbClr val="B7B7B7"/>
                </a:solidFill>
                <a:latin typeface="Arial"/>
                <a:cs typeface="Arial"/>
                <a:sym typeface="Arial"/>
              </a:rPr>
            </a:br>
            <a:endParaRPr sz="2000" kern="0">
              <a:solidFill>
                <a:srgbClr val="B7B7B7"/>
              </a:solidFill>
              <a:latin typeface="Arial"/>
              <a:cs typeface="Arial"/>
              <a:sym typeface="Arial"/>
            </a:endParaRPr>
          </a:p>
          <a:p>
            <a:pPr marL="609585" indent="-431789" defTabSz="1219170">
              <a:lnSpc>
                <a:spcPct val="115000"/>
              </a:lnSpc>
              <a:buClr>
                <a:srgbClr val="B7B7B7"/>
              </a:buClr>
              <a:buSzPts val="1500"/>
              <a:buFont typeface="Arial"/>
              <a:buAutoNum type="arabicPeriod"/>
            </a:pPr>
            <a:r>
              <a:rPr lang="en" sz="2000" b="1" kern="0">
                <a:solidFill>
                  <a:srgbClr val="B7B7B7"/>
                </a:solidFill>
                <a:latin typeface="Arial"/>
                <a:cs typeface="Arial"/>
                <a:sym typeface="Arial"/>
              </a:rPr>
              <a:t>Control Statements</a:t>
            </a:r>
            <a:br>
              <a:rPr lang="en" sz="2000" b="1" kern="0">
                <a:solidFill>
                  <a:srgbClr val="B7B7B7"/>
                </a:solidFill>
                <a:latin typeface="Arial"/>
                <a:cs typeface="Arial"/>
                <a:sym typeface="Arial"/>
              </a:rPr>
            </a:br>
            <a:r>
              <a:rPr lang="en" sz="2000" kern="0">
                <a:solidFill>
                  <a:srgbClr val="B7B7B7"/>
                </a:solidFill>
                <a:latin typeface="Arial"/>
                <a:cs typeface="Arial"/>
                <a:sym typeface="Arial"/>
              </a:rPr>
              <a:t>These statements determine the </a:t>
            </a:r>
            <a:r>
              <a:rPr lang="en" sz="2000" b="1" kern="0">
                <a:solidFill>
                  <a:srgbClr val="B7B7B7"/>
                </a:solidFill>
                <a:latin typeface="Arial"/>
                <a:cs typeface="Arial"/>
                <a:sym typeface="Arial"/>
              </a:rPr>
              <a:t>flow of execution</a:t>
            </a:r>
            <a:r>
              <a:rPr lang="en" sz="2000" kern="0">
                <a:solidFill>
                  <a:srgbClr val="B7B7B7"/>
                </a:solidFill>
                <a:latin typeface="Arial"/>
                <a:cs typeface="Arial"/>
                <a:sym typeface="Arial"/>
              </a:rPr>
              <a:t> in a program. They may be executed </a:t>
            </a:r>
            <a:r>
              <a:rPr lang="en" sz="2000" b="1" kern="0">
                <a:solidFill>
                  <a:srgbClr val="B7B7B7"/>
                </a:solidFill>
                <a:latin typeface="Arial"/>
                <a:cs typeface="Arial"/>
                <a:sym typeface="Arial"/>
              </a:rPr>
              <a:t>conditionally or repeatedly</a:t>
            </a:r>
            <a:r>
              <a:rPr lang="en" sz="2000" kern="0">
                <a:solidFill>
                  <a:srgbClr val="B7B7B7"/>
                </a:solidFill>
                <a:latin typeface="Arial"/>
                <a:cs typeface="Arial"/>
                <a:sym typeface="Arial"/>
              </a:rPr>
              <a:t> based on specific conditions.</a:t>
            </a:r>
            <a:br>
              <a:rPr lang="en" sz="2000" kern="0">
                <a:solidFill>
                  <a:srgbClr val="B7B7B7"/>
                </a:solidFill>
                <a:latin typeface="Arial"/>
                <a:cs typeface="Arial"/>
                <a:sym typeface="Arial"/>
              </a:rPr>
            </a:br>
            <a:endParaRPr sz="2000" kern="0">
              <a:solidFill>
                <a:srgbClr val="B7B7B7"/>
              </a:solidFill>
              <a:latin typeface="Arial"/>
              <a:cs typeface="Arial"/>
              <a:sym typeface="Arial"/>
            </a:endParaRPr>
          </a:p>
        </p:txBody>
      </p:sp>
      <p:sp>
        <p:nvSpPr>
          <p:cNvPr id="384" name="Google Shape;384;p70"/>
          <p:cNvSpPr txBox="1"/>
          <p:nvPr/>
        </p:nvSpPr>
        <p:spPr>
          <a:xfrm>
            <a:off x="5701700" y="2635601"/>
            <a:ext cx="4832000" cy="1682793"/>
          </a:xfrm>
          <a:prstGeom prst="rect">
            <a:avLst/>
          </a:prstGeom>
          <a:solidFill>
            <a:srgbClr val="FFF2CC"/>
          </a:solidFill>
          <a:ln>
            <a:noFill/>
          </a:ln>
        </p:spPr>
        <p:txBody>
          <a:bodyPr spcFirstLastPara="1" wrap="square" lIns="121900" tIns="121900" rIns="121900" bIns="121900" anchor="t" anchorCtr="0">
            <a:spAutoFit/>
          </a:bodyPr>
          <a:lstStyle/>
          <a:p>
            <a:pPr defTabSz="1219170">
              <a:buClr>
                <a:srgbClr val="000000"/>
              </a:buClr>
            </a:pPr>
            <a:endParaRPr sz="1867" kern="0">
              <a:solidFill>
                <a:srgbClr val="000000"/>
              </a:solidFill>
              <a:latin typeface="Courier Prime"/>
              <a:ea typeface="Courier Prime"/>
              <a:cs typeface="Courier Prime"/>
              <a:sym typeface="Courier Prime"/>
            </a:endParaRPr>
          </a:p>
          <a:p>
            <a:pPr defTabSz="1219170">
              <a:buClr>
                <a:srgbClr val="000000"/>
              </a:buClr>
            </a:pPr>
            <a:r>
              <a:rPr lang="en" sz="1867" kern="0">
                <a:solidFill>
                  <a:srgbClr val="000000"/>
                </a:solidFill>
                <a:latin typeface="Courier Prime"/>
                <a:ea typeface="Courier Prime"/>
                <a:cs typeface="Courier Prime"/>
                <a:sym typeface="Courier Prime"/>
              </a:rPr>
              <a:t>System.out.println("Hello"); </a:t>
            </a:r>
            <a:endParaRPr sz="1867" kern="0">
              <a:solidFill>
                <a:srgbClr val="000000"/>
              </a:solidFill>
              <a:latin typeface="Courier Prime"/>
              <a:ea typeface="Courier Prime"/>
              <a:cs typeface="Courier Prime"/>
              <a:sym typeface="Courier Prime"/>
            </a:endParaRPr>
          </a:p>
          <a:p>
            <a:pPr defTabSz="1219170">
              <a:buClr>
                <a:srgbClr val="000000"/>
              </a:buClr>
            </a:pPr>
            <a:r>
              <a:rPr lang="en" sz="1867" kern="0">
                <a:solidFill>
                  <a:srgbClr val="000000"/>
                </a:solidFill>
                <a:latin typeface="Courier Prime"/>
                <a:ea typeface="Courier Prime"/>
                <a:cs typeface="Courier Prime"/>
                <a:sym typeface="Courier Prime"/>
              </a:rPr>
              <a:t>x=y+z;</a:t>
            </a:r>
            <a:endParaRPr sz="1867" kern="0">
              <a:solidFill>
                <a:srgbClr val="000000"/>
              </a:solidFill>
              <a:latin typeface="Courier Prime"/>
              <a:ea typeface="Courier Prime"/>
              <a:cs typeface="Courier Prime"/>
              <a:sym typeface="Courier Prime"/>
            </a:endParaRPr>
          </a:p>
          <a:p>
            <a:pPr defTabSz="1219170">
              <a:buClr>
                <a:srgbClr val="000000"/>
              </a:buClr>
            </a:pPr>
            <a:r>
              <a:rPr lang="en" sz="1867" kern="0">
                <a:solidFill>
                  <a:srgbClr val="000000"/>
                </a:solidFill>
                <a:latin typeface="Courier Prime"/>
                <a:ea typeface="Courier Prime"/>
                <a:cs typeface="Courier Prime"/>
                <a:sym typeface="Courier Prime"/>
              </a:rPr>
              <a:t>System.out.println(x); </a:t>
            </a:r>
            <a:endParaRPr sz="1867" kern="0">
              <a:solidFill>
                <a:srgbClr val="000000"/>
              </a:solidFill>
              <a:latin typeface="Courier Prime"/>
              <a:ea typeface="Courier Prime"/>
              <a:cs typeface="Courier Prime"/>
              <a:sym typeface="Courier Prime"/>
            </a:endParaRPr>
          </a:p>
          <a:p>
            <a:pPr defTabSz="1219170">
              <a:buClr>
                <a:srgbClr val="000000"/>
              </a:buClr>
            </a:pPr>
            <a:endParaRPr sz="1867" kern="0">
              <a:solidFill>
                <a:srgbClr val="000000"/>
              </a:solidFill>
              <a:latin typeface="Courier Prime"/>
              <a:ea typeface="Courier Prime"/>
              <a:cs typeface="Courier Prime"/>
              <a:sym typeface="Courier Prim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71"/>
          <p:cNvSpPr txBox="1"/>
          <p:nvPr/>
        </p:nvSpPr>
        <p:spPr>
          <a:xfrm>
            <a:off x="1246100" y="188267"/>
            <a:ext cx="9287600" cy="6461793"/>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867"/>
              </a:spcBef>
              <a:buClr>
                <a:srgbClr val="000000"/>
              </a:buClr>
            </a:pPr>
            <a:r>
              <a:rPr lang="en" sz="2267" b="1" kern="0">
                <a:solidFill>
                  <a:srgbClr val="000000"/>
                </a:solidFill>
                <a:latin typeface="Arial"/>
                <a:cs typeface="Arial"/>
                <a:sym typeface="Arial"/>
              </a:rPr>
              <a:t>Java Statements</a:t>
            </a:r>
            <a:endParaRPr sz="2267" b="1" kern="0">
              <a:solidFill>
                <a:srgbClr val="000000"/>
              </a:solidFill>
              <a:latin typeface="Arial"/>
              <a:cs typeface="Arial"/>
              <a:sym typeface="Arial"/>
            </a:endParaRPr>
          </a:p>
          <a:p>
            <a:pPr marL="609585" indent="-431789" defTabSz="1219170">
              <a:lnSpc>
                <a:spcPct val="115000"/>
              </a:lnSpc>
              <a:spcBef>
                <a:spcPts val="1600"/>
              </a:spcBef>
              <a:buClr>
                <a:srgbClr val="000000"/>
              </a:buClr>
              <a:buSzPts val="1500"/>
              <a:buFont typeface="Arial"/>
              <a:buChar char="●"/>
            </a:pPr>
            <a:r>
              <a:rPr lang="en" sz="2000" kern="0">
                <a:solidFill>
                  <a:srgbClr val="000000"/>
                </a:solidFill>
                <a:latin typeface="Arial"/>
                <a:cs typeface="Arial"/>
                <a:sym typeface="Arial"/>
              </a:rPr>
              <a:t>A </a:t>
            </a:r>
            <a:r>
              <a:rPr lang="en" sz="2000" b="1" kern="0">
                <a:solidFill>
                  <a:srgbClr val="000000"/>
                </a:solidFill>
                <a:latin typeface="Arial"/>
                <a:cs typeface="Arial"/>
                <a:sym typeface="Arial"/>
              </a:rPr>
              <a:t>Java statement</a:t>
            </a:r>
            <a:r>
              <a:rPr lang="en" sz="2000" kern="0">
                <a:solidFill>
                  <a:srgbClr val="000000"/>
                </a:solidFill>
                <a:latin typeface="Arial"/>
                <a:cs typeface="Arial"/>
                <a:sym typeface="Arial"/>
              </a:rPr>
              <a:t> is the smallest unit that is complete instruction in itself.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Statements in Java generally contain </a:t>
            </a:r>
            <a:r>
              <a:rPr lang="en" sz="2000" kern="0">
                <a:solidFill>
                  <a:srgbClr val="0000FF"/>
                </a:solidFill>
                <a:latin typeface="Arial"/>
                <a:cs typeface="Arial"/>
                <a:sym typeface="Arial"/>
              </a:rPr>
              <a:t>expressions</a:t>
            </a:r>
            <a:r>
              <a:rPr lang="en" sz="2000" kern="0">
                <a:solidFill>
                  <a:srgbClr val="000000"/>
                </a:solidFill>
                <a:latin typeface="Arial"/>
                <a:cs typeface="Arial"/>
                <a:sym typeface="Arial"/>
              </a:rPr>
              <a:t> and end with a </a:t>
            </a:r>
            <a:r>
              <a:rPr lang="en" sz="2000" kern="0">
                <a:solidFill>
                  <a:srgbClr val="0000FF"/>
                </a:solidFill>
                <a:latin typeface="Arial"/>
                <a:cs typeface="Arial"/>
                <a:sym typeface="Arial"/>
              </a:rPr>
              <a:t>semicolon</a:t>
            </a:r>
            <a:r>
              <a:rPr lang="en" sz="2000" b="1" kern="0">
                <a:solidFill>
                  <a:srgbClr val="000000"/>
                </a:solidFill>
                <a:latin typeface="Arial"/>
                <a:cs typeface="Arial"/>
                <a:sym typeface="Arial"/>
              </a:rPr>
              <a:t> </a:t>
            </a:r>
            <a:r>
              <a:rPr lang="en" sz="2000" b="1" kern="0">
                <a:solidFill>
                  <a:srgbClr val="FF0000"/>
                </a:solidFill>
                <a:latin typeface="Arial"/>
                <a:cs typeface="Arial"/>
                <a:sym typeface="Arial"/>
              </a:rPr>
              <a:t>(;)</a:t>
            </a:r>
            <a:r>
              <a:rPr lang="en" sz="2000" kern="0">
                <a:solidFill>
                  <a:srgbClr val="000000"/>
                </a:solidFill>
                <a:latin typeface="Arial"/>
                <a:cs typeface="Arial"/>
                <a:sym typeface="Arial"/>
              </a:rPr>
              <a:t>.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Statements in Java are used to define the </a:t>
            </a:r>
            <a:r>
              <a:rPr lang="en" sz="2000" i="1" kern="0">
                <a:solidFill>
                  <a:srgbClr val="000000"/>
                </a:solidFill>
                <a:latin typeface="Arial"/>
                <a:cs typeface="Arial"/>
                <a:sym typeface="Arial"/>
              </a:rPr>
              <a:t>logic</a:t>
            </a:r>
            <a:r>
              <a:rPr lang="en" sz="2000" kern="0">
                <a:solidFill>
                  <a:srgbClr val="000000"/>
                </a:solidFill>
                <a:latin typeface="Arial"/>
                <a:cs typeface="Arial"/>
                <a:sym typeface="Arial"/>
              </a:rPr>
              <a:t> of a program.</a:t>
            </a:r>
            <a:endParaRPr sz="2000" kern="0">
              <a:solidFill>
                <a:srgbClr val="000000"/>
              </a:solidFill>
              <a:latin typeface="Arial"/>
              <a:cs typeface="Arial"/>
              <a:sym typeface="Arial"/>
            </a:endParaRPr>
          </a:p>
          <a:p>
            <a:pPr defTabSz="1219170">
              <a:lnSpc>
                <a:spcPct val="115000"/>
              </a:lnSpc>
              <a:spcBef>
                <a:spcPts val="1600"/>
              </a:spcBef>
              <a:buClr>
                <a:srgbClr val="000000"/>
              </a:buClr>
            </a:pPr>
            <a:r>
              <a:rPr lang="en" sz="2000" kern="0">
                <a:solidFill>
                  <a:srgbClr val="000000"/>
                </a:solidFill>
                <a:latin typeface="Arial"/>
                <a:cs typeface="Arial"/>
                <a:sym typeface="Arial"/>
              </a:rPr>
              <a:t>The two most commonly used types of statements in any programming language, including Java, are:</a:t>
            </a:r>
            <a:endParaRPr sz="2000" kern="0">
              <a:solidFill>
                <a:srgbClr val="000000"/>
              </a:solidFill>
              <a:latin typeface="Arial"/>
              <a:cs typeface="Arial"/>
              <a:sym typeface="Arial"/>
            </a:endParaRPr>
          </a:p>
          <a:p>
            <a:pPr marL="609585" indent="-431789" defTabSz="1219170">
              <a:lnSpc>
                <a:spcPct val="115000"/>
              </a:lnSpc>
              <a:spcBef>
                <a:spcPts val="1600"/>
              </a:spcBef>
              <a:buClr>
                <a:srgbClr val="000000"/>
              </a:buClr>
              <a:buSzPts val="1500"/>
              <a:buFont typeface="Arial"/>
              <a:buAutoNum type="arabicPeriod"/>
            </a:pPr>
            <a:r>
              <a:rPr lang="en" sz="2000" b="1" kern="0">
                <a:solidFill>
                  <a:srgbClr val="000000"/>
                </a:solidFill>
                <a:latin typeface="Arial"/>
                <a:cs typeface="Arial"/>
                <a:sym typeface="Arial"/>
              </a:rPr>
              <a:t>Sequential Statements</a:t>
            </a:r>
            <a:br>
              <a:rPr lang="en" sz="2000" b="1" kern="0">
                <a:solidFill>
                  <a:srgbClr val="000000"/>
                </a:solidFill>
                <a:latin typeface="Arial"/>
                <a:cs typeface="Arial"/>
                <a:sym typeface="Arial"/>
              </a:rPr>
            </a:br>
            <a:r>
              <a:rPr lang="en" sz="2000" kern="0">
                <a:solidFill>
                  <a:srgbClr val="CCCCCC"/>
                </a:solidFill>
                <a:latin typeface="Arial"/>
                <a:cs typeface="Arial"/>
                <a:sym typeface="Arial"/>
              </a:rPr>
              <a:t>These are executed </a:t>
            </a:r>
            <a:r>
              <a:rPr lang="en" sz="2000" b="1" kern="0">
                <a:solidFill>
                  <a:srgbClr val="CCCCCC"/>
                </a:solidFill>
                <a:latin typeface="Arial"/>
                <a:cs typeface="Arial"/>
                <a:sym typeface="Arial"/>
              </a:rPr>
              <a:t>one by one</a:t>
            </a:r>
            <a:r>
              <a:rPr lang="en" sz="2000" kern="0">
                <a:solidFill>
                  <a:srgbClr val="CCCCCC"/>
                </a:solidFill>
                <a:latin typeface="Arial"/>
                <a:cs typeface="Arial"/>
                <a:sym typeface="Arial"/>
              </a:rPr>
              <a:t> in the order they appear in the program.</a:t>
            </a:r>
            <a:br>
              <a:rPr lang="en" sz="2000" kern="0">
                <a:solidFill>
                  <a:srgbClr val="000000"/>
                </a:solidFill>
                <a:latin typeface="Arial"/>
                <a:cs typeface="Arial"/>
                <a:sym typeface="Arial"/>
              </a:rPr>
            </a:b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AutoNum type="arabicPeriod"/>
            </a:pPr>
            <a:r>
              <a:rPr lang="en" sz="2000" b="1" kern="0">
                <a:solidFill>
                  <a:srgbClr val="000000"/>
                </a:solidFill>
                <a:latin typeface="Arial"/>
                <a:cs typeface="Arial"/>
                <a:sym typeface="Arial"/>
              </a:rPr>
              <a:t>Control Statements</a:t>
            </a:r>
            <a:br>
              <a:rPr lang="en" sz="2000" b="1" kern="0">
                <a:solidFill>
                  <a:srgbClr val="000000"/>
                </a:solidFill>
                <a:latin typeface="Arial"/>
                <a:cs typeface="Arial"/>
                <a:sym typeface="Arial"/>
              </a:rPr>
            </a:br>
            <a:r>
              <a:rPr lang="en" sz="2000" kern="0">
                <a:solidFill>
                  <a:srgbClr val="CCCCCC"/>
                </a:solidFill>
                <a:latin typeface="Arial"/>
                <a:cs typeface="Arial"/>
                <a:sym typeface="Arial"/>
              </a:rPr>
              <a:t>These statements determine the </a:t>
            </a:r>
            <a:r>
              <a:rPr lang="en" sz="2000" b="1" kern="0">
                <a:solidFill>
                  <a:srgbClr val="CCCCCC"/>
                </a:solidFill>
                <a:latin typeface="Arial"/>
                <a:cs typeface="Arial"/>
                <a:sym typeface="Arial"/>
              </a:rPr>
              <a:t>flow of execution</a:t>
            </a:r>
            <a:r>
              <a:rPr lang="en" sz="2000" kern="0">
                <a:solidFill>
                  <a:srgbClr val="CCCCCC"/>
                </a:solidFill>
                <a:latin typeface="Arial"/>
                <a:cs typeface="Arial"/>
                <a:sym typeface="Arial"/>
              </a:rPr>
              <a:t> in a program. They may be executed </a:t>
            </a:r>
            <a:r>
              <a:rPr lang="en" sz="2000" b="1" kern="0">
                <a:solidFill>
                  <a:srgbClr val="CCCCCC"/>
                </a:solidFill>
                <a:latin typeface="Arial"/>
                <a:cs typeface="Arial"/>
                <a:sym typeface="Arial"/>
              </a:rPr>
              <a:t>conditionally or repeatedly</a:t>
            </a:r>
            <a:r>
              <a:rPr lang="en" sz="2000" kern="0">
                <a:solidFill>
                  <a:srgbClr val="CCCCCC"/>
                </a:solidFill>
                <a:latin typeface="Arial"/>
                <a:cs typeface="Arial"/>
                <a:sym typeface="Arial"/>
              </a:rPr>
              <a:t> based on specific conditions.</a:t>
            </a:r>
            <a:br>
              <a:rPr lang="en" sz="2000" kern="0">
                <a:solidFill>
                  <a:srgbClr val="000000"/>
                </a:solidFill>
                <a:latin typeface="Arial"/>
                <a:cs typeface="Arial"/>
                <a:sym typeface="Arial"/>
              </a:rPr>
            </a:br>
            <a:endParaRPr sz="2000" kern="0">
              <a:solidFill>
                <a:srgbClr val="000000"/>
              </a:solidFill>
              <a:latin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2"/>
          <p:cNvSpPr txBox="1"/>
          <p:nvPr/>
        </p:nvSpPr>
        <p:spPr>
          <a:xfrm>
            <a:off x="1246100" y="188267"/>
            <a:ext cx="9287600" cy="6461793"/>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867"/>
              </a:spcBef>
              <a:buClr>
                <a:srgbClr val="000000"/>
              </a:buClr>
            </a:pPr>
            <a:r>
              <a:rPr lang="en" sz="2267" b="1" kern="0">
                <a:solidFill>
                  <a:srgbClr val="000000"/>
                </a:solidFill>
                <a:latin typeface="Arial"/>
                <a:cs typeface="Arial"/>
                <a:sym typeface="Arial"/>
              </a:rPr>
              <a:t>Java Statements</a:t>
            </a:r>
            <a:endParaRPr sz="2267" b="1" kern="0">
              <a:solidFill>
                <a:srgbClr val="000000"/>
              </a:solidFill>
              <a:latin typeface="Arial"/>
              <a:cs typeface="Arial"/>
              <a:sym typeface="Arial"/>
            </a:endParaRPr>
          </a:p>
          <a:p>
            <a:pPr marL="609585" indent="-431789" defTabSz="1219170">
              <a:lnSpc>
                <a:spcPct val="115000"/>
              </a:lnSpc>
              <a:spcBef>
                <a:spcPts val="1600"/>
              </a:spcBef>
              <a:buClr>
                <a:srgbClr val="000000"/>
              </a:buClr>
              <a:buSzPts val="1500"/>
              <a:buFont typeface="Arial"/>
              <a:buChar char="●"/>
            </a:pPr>
            <a:r>
              <a:rPr lang="en" sz="2000" kern="0">
                <a:solidFill>
                  <a:srgbClr val="000000"/>
                </a:solidFill>
                <a:latin typeface="Arial"/>
                <a:cs typeface="Arial"/>
                <a:sym typeface="Arial"/>
              </a:rPr>
              <a:t>A </a:t>
            </a:r>
            <a:r>
              <a:rPr lang="en" sz="2000" b="1" kern="0">
                <a:solidFill>
                  <a:srgbClr val="000000"/>
                </a:solidFill>
                <a:latin typeface="Arial"/>
                <a:cs typeface="Arial"/>
                <a:sym typeface="Arial"/>
              </a:rPr>
              <a:t>Java statement</a:t>
            </a:r>
            <a:r>
              <a:rPr lang="en" sz="2000" kern="0">
                <a:solidFill>
                  <a:srgbClr val="000000"/>
                </a:solidFill>
                <a:latin typeface="Arial"/>
                <a:cs typeface="Arial"/>
                <a:sym typeface="Arial"/>
              </a:rPr>
              <a:t> is the smallest unit that is complete instruction in itself.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Statements in Java generally contain </a:t>
            </a:r>
            <a:r>
              <a:rPr lang="en" sz="2000" kern="0">
                <a:solidFill>
                  <a:srgbClr val="0000FF"/>
                </a:solidFill>
                <a:latin typeface="Arial"/>
                <a:cs typeface="Arial"/>
                <a:sym typeface="Arial"/>
              </a:rPr>
              <a:t>expressions</a:t>
            </a:r>
            <a:r>
              <a:rPr lang="en" sz="2000" kern="0">
                <a:solidFill>
                  <a:srgbClr val="000000"/>
                </a:solidFill>
                <a:latin typeface="Arial"/>
                <a:cs typeface="Arial"/>
                <a:sym typeface="Arial"/>
              </a:rPr>
              <a:t> and end with a </a:t>
            </a:r>
            <a:r>
              <a:rPr lang="en" sz="2000" kern="0">
                <a:solidFill>
                  <a:srgbClr val="0000FF"/>
                </a:solidFill>
                <a:latin typeface="Arial"/>
                <a:cs typeface="Arial"/>
                <a:sym typeface="Arial"/>
              </a:rPr>
              <a:t>semicolon</a:t>
            </a:r>
            <a:r>
              <a:rPr lang="en" sz="2000" b="1" kern="0">
                <a:solidFill>
                  <a:srgbClr val="000000"/>
                </a:solidFill>
                <a:latin typeface="Arial"/>
                <a:cs typeface="Arial"/>
                <a:sym typeface="Arial"/>
              </a:rPr>
              <a:t> </a:t>
            </a:r>
            <a:r>
              <a:rPr lang="en" sz="2000" b="1" kern="0">
                <a:solidFill>
                  <a:srgbClr val="FF0000"/>
                </a:solidFill>
                <a:latin typeface="Arial"/>
                <a:cs typeface="Arial"/>
                <a:sym typeface="Arial"/>
              </a:rPr>
              <a:t>(;)</a:t>
            </a:r>
            <a:r>
              <a:rPr lang="en" sz="2000" kern="0">
                <a:solidFill>
                  <a:srgbClr val="000000"/>
                </a:solidFill>
                <a:latin typeface="Arial"/>
                <a:cs typeface="Arial"/>
                <a:sym typeface="Arial"/>
              </a:rPr>
              <a:t>.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Statements in Java are used to define the </a:t>
            </a:r>
            <a:r>
              <a:rPr lang="en" sz="2000" i="1" kern="0">
                <a:solidFill>
                  <a:srgbClr val="000000"/>
                </a:solidFill>
                <a:latin typeface="Arial"/>
                <a:cs typeface="Arial"/>
                <a:sym typeface="Arial"/>
              </a:rPr>
              <a:t>logic</a:t>
            </a:r>
            <a:r>
              <a:rPr lang="en" sz="2000" kern="0">
                <a:solidFill>
                  <a:srgbClr val="000000"/>
                </a:solidFill>
                <a:latin typeface="Arial"/>
                <a:cs typeface="Arial"/>
                <a:sym typeface="Arial"/>
              </a:rPr>
              <a:t> of a program.</a:t>
            </a:r>
            <a:endParaRPr sz="2000" kern="0">
              <a:solidFill>
                <a:srgbClr val="000000"/>
              </a:solidFill>
              <a:latin typeface="Arial"/>
              <a:cs typeface="Arial"/>
              <a:sym typeface="Arial"/>
            </a:endParaRPr>
          </a:p>
          <a:p>
            <a:pPr defTabSz="1219170">
              <a:lnSpc>
                <a:spcPct val="115000"/>
              </a:lnSpc>
              <a:spcBef>
                <a:spcPts val="1600"/>
              </a:spcBef>
              <a:buClr>
                <a:srgbClr val="000000"/>
              </a:buClr>
            </a:pPr>
            <a:r>
              <a:rPr lang="en" sz="2000" kern="0">
                <a:solidFill>
                  <a:srgbClr val="000000"/>
                </a:solidFill>
                <a:latin typeface="Arial"/>
                <a:cs typeface="Arial"/>
                <a:sym typeface="Arial"/>
              </a:rPr>
              <a:t>The two most commonly used types of statements in any programming language, including Java, are:</a:t>
            </a:r>
            <a:endParaRPr sz="2000" kern="0">
              <a:solidFill>
                <a:srgbClr val="000000"/>
              </a:solidFill>
              <a:latin typeface="Arial"/>
              <a:cs typeface="Arial"/>
              <a:sym typeface="Arial"/>
            </a:endParaRPr>
          </a:p>
          <a:p>
            <a:pPr marL="609585" indent="-431789" defTabSz="1219170">
              <a:lnSpc>
                <a:spcPct val="115000"/>
              </a:lnSpc>
              <a:spcBef>
                <a:spcPts val="1600"/>
              </a:spcBef>
              <a:buClr>
                <a:srgbClr val="000000"/>
              </a:buClr>
              <a:buSzPts val="1500"/>
              <a:buFont typeface="Arial"/>
              <a:buAutoNum type="arabicPeriod"/>
            </a:pPr>
            <a:r>
              <a:rPr lang="en" sz="2000" b="1" kern="0">
                <a:solidFill>
                  <a:srgbClr val="000000"/>
                </a:solidFill>
                <a:latin typeface="Arial"/>
                <a:cs typeface="Arial"/>
                <a:sym typeface="Arial"/>
              </a:rPr>
              <a:t>Sequential Statements</a:t>
            </a:r>
            <a:br>
              <a:rPr lang="en" sz="2000" b="1" kern="0">
                <a:solidFill>
                  <a:srgbClr val="000000"/>
                </a:solidFill>
                <a:latin typeface="Arial"/>
                <a:cs typeface="Arial"/>
                <a:sym typeface="Arial"/>
              </a:rPr>
            </a:br>
            <a:r>
              <a:rPr lang="en" sz="2000" kern="0">
                <a:solidFill>
                  <a:srgbClr val="000000"/>
                </a:solidFill>
                <a:latin typeface="Arial"/>
                <a:cs typeface="Arial"/>
                <a:sym typeface="Arial"/>
              </a:rPr>
              <a:t>These are executed </a:t>
            </a:r>
            <a:r>
              <a:rPr lang="en" sz="2000" b="1" kern="0">
                <a:solidFill>
                  <a:srgbClr val="000000"/>
                </a:solidFill>
                <a:latin typeface="Arial"/>
                <a:cs typeface="Arial"/>
                <a:sym typeface="Arial"/>
              </a:rPr>
              <a:t>one by one</a:t>
            </a:r>
            <a:r>
              <a:rPr lang="en" sz="2000" kern="0">
                <a:solidFill>
                  <a:srgbClr val="000000"/>
                </a:solidFill>
                <a:latin typeface="Arial"/>
                <a:cs typeface="Arial"/>
                <a:sym typeface="Arial"/>
              </a:rPr>
              <a:t> in the order they appear in the program.</a:t>
            </a:r>
            <a:br>
              <a:rPr lang="en" sz="2000" kern="0">
                <a:solidFill>
                  <a:srgbClr val="000000"/>
                </a:solidFill>
                <a:latin typeface="Arial"/>
                <a:cs typeface="Arial"/>
                <a:sym typeface="Arial"/>
              </a:rPr>
            </a:b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AutoNum type="arabicPeriod"/>
            </a:pPr>
            <a:r>
              <a:rPr lang="en" sz="2000" b="1" kern="0">
                <a:solidFill>
                  <a:srgbClr val="CCCCCC"/>
                </a:solidFill>
                <a:latin typeface="Arial"/>
                <a:cs typeface="Arial"/>
                <a:sym typeface="Arial"/>
              </a:rPr>
              <a:t>Control Statements</a:t>
            </a:r>
            <a:br>
              <a:rPr lang="en" sz="2000" b="1" kern="0">
                <a:solidFill>
                  <a:srgbClr val="000000"/>
                </a:solidFill>
                <a:latin typeface="Arial"/>
                <a:cs typeface="Arial"/>
                <a:sym typeface="Arial"/>
              </a:rPr>
            </a:br>
            <a:r>
              <a:rPr lang="en" sz="2000" kern="0">
                <a:solidFill>
                  <a:srgbClr val="CCCCCC"/>
                </a:solidFill>
                <a:latin typeface="Arial"/>
                <a:cs typeface="Arial"/>
                <a:sym typeface="Arial"/>
              </a:rPr>
              <a:t>These statements determine the </a:t>
            </a:r>
            <a:r>
              <a:rPr lang="en" sz="2000" b="1" kern="0">
                <a:solidFill>
                  <a:srgbClr val="CCCCCC"/>
                </a:solidFill>
                <a:latin typeface="Arial"/>
                <a:cs typeface="Arial"/>
                <a:sym typeface="Arial"/>
              </a:rPr>
              <a:t>flow of execution</a:t>
            </a:r>
            <a:r>
              <a:rPr lang="en" sz="2000" kern="0">
                <a:solidFill>
                  <a:srgbClr val="CCCCCC"/>
                </a:solidFill>
                <a:latin typeface="Arial"/>
                <a:cs typeface="Arial"/>
                <a:sym typeface="Arial"/>
              </a:rPr>
              <a:t> in a program. They may be executed </a:t>
            </a:r>
            <a:r>
              <a:rPr lang="en" sz="2000" b="1" kern="0">
                <a:solidFill>
                  <a:srgbClr val="CCCCCC"/>
                </a:solidFill>
                <a:latin typeface="Arial"/>
                <a:cs typeface="Arial"/>
                <a:sym typeface="Arial"/>
              </a:rPr>
              <a:t>conditionally or repeatedly</a:t>
            </a:r>
            <a:r>
              <a:rPr lang="en" sz="2000" kern="0">
                <a:solidFill>
                  <a:srgbClr val="CCCCCC"/>
                </a:solidFill>
                <a:latin typeface="Arial"/>
                <a:cs typeface="Arial"/>
                <a:sym typeface="Arial"/>
              </a:rPr>
              <a:t> based on specific conditions.</a:t>
            </a:r>
            <a:br>
              <a:rPr lang="en" sz="2000" kern="0">
                <a:solidFill>
                  <a:srgbClr val="000000"/>
                </a:solidFill>
                <a:latin typeface="Arial"/>
                <a:cs typeface="Arial"/>
                <a:sym typeface="Arial"/>
              </a:rPr>
            </a:br>
            <a:endParaRPr sz="2000" kern="0">
              <a:solidFill>
                <a:srgbClr val="000000"/>
              </a:solidFill>
              <a:latin typeface="Arial"/>
              <a:cs typeface="Arial"/>
              <a:sym typeface="Arial"/>
            </a:endParaRPr>
          </a:p>
        </p:txBody>
      </p:sp>
      <p:sp>
        <p:nvSpPr>
          <p:cNvPr id="395" name="Google Shape;395;p72"/>
          <p:cNvSpPr txBox="1"/>
          <p:nvPr/>
        </p:nvSpPr>
        <p:spPr>
          <a:xfrm>
            <a:off x="3364900" y="4261201"/>
            <a:ext cx="4832000" cy="1682793"/>
          </a:xfrm>
          <a:prstGeom prst="rect">
            <a:avLst/>
          </a:prstGeom>
          <a:solidFill>
            <a:srgbClr val="FFF2CC"/>
          </a:solidFill>
          <a:ln>
            <a:noFill/>
          </a:ln>
        </p:spPr>
        <p:txBody>
          <a:bodyPr spcFirstLastPara="1" wrap="square" lIns="121900" tIns="121900" rIns="121900" bIns="121900" anchor="t" anchorCtr="0">
            <a:spAutoFit/>
          </a:bodyPr>
          <a:lstStyle/>
          <a:p>
            <a:pPr defTabSz="1219170">
              <a:buClr>
                <a:srgbClr val="000000"/>
              </a:buClr>
            </a:pPr>
            <a:endParaRPr sz="1867" kern="0">
              <a:solidFill>
                <a:srgbClr val="000000"/>
              </a:solidFill>
              <a:latin typeface="Courier Prime"/>
              <a:ea typeface="Courier Prime"/>
              <a:cs typeface="Courier Prime"/>
              <a:sym typeface="Courier Prime"/>
            </a:endParaRPr>
          </a:p>
          <a:p>
            <a:pPr defTabSz="1219170">
              <a:buClr>
                <a:srgbClr val="000000"/>
              </a:buClr>
            </a:pPr>
            <a:r>
              <a:rPr lang="en" sz="1867" kern="0">
                <a:solidFill>
                  <a:srgbClr val="000000"/>
                </a:solidFill>
                <a:latin typeface="Courier Prime"/>
                <a:ea typeface="Courier Prime"/>
                <a:cs typeface="Courier Prime"/>
                <a:sym typeface="Courier Prime"/>
              </a:rPr>
              <a:t>System.out.println("Hello"); </a:t>
            </a:r>
            <a:endParaRPr sz="1867" kern="0">
              <a:solidFill>
                <a:srgbClr val="000000"/>
              </a:solidFill>
              <a:latin typeface="Courier Prime"/>
              <a:ea typeface="Courier Prime"/>
              <a:cs typeface="Courier Prime"/>
              <a:sym typeface="Courier Prime"/>
            </a:endParaRPr>
          </a:p>
          <a:p>
            <a:pPr defTabSz="1219170">
              <a:buClr>
                <a:srgbClr val="000000"/>
              </a:buClr>
            </a:pPr>
            <a:r>
              <a:rPr lang="en" sz="1867" kern="0">
                <a:solidFill>
                  <a:srgbClr val="000000"/>
                </a:solidFill>
                <a:latin typeface="Courier Prime"/>
                <a:ea typeface="Courier Prime"/>
                <a:cs typeface="Courier Prime"/>
                <a:sym typeface="Courier Prime"/>
              </a:rPr>
              <a:t>x=y+z;</a:t>
            </a:r>
            <a:endParaRPr sz="1867" kern="0">
              <a:solidFill>
                <a:srgbClr val="000000"/>
              </a:solidFill>
              <a:latin typeface="Courier Prime"/>
              <a:ea typeface="Courier Prime"/>
              <a:cs typeface="Courier Prime"/>
              <a:sym typeface="Courier Prime"/>
            </a:endParaRPr>
          </a:p>
          <a:p>
            <a:pPr defTabSz="1219170">
              <a:buClr>
                <a:srgbClr val="000000"/>
              </a:buClr>
            </a:pPr>
            <a:r>
              <a:rPr lang="en" sz="1867" kern="0">
                <a:solidFill>
                  <a:srgbClr val="000000"/>
                </a:solidFill>
                <a:latin typeface="Courier Prime"/>
                <a:ea typeface="Courier Prime"/>
                <a:cs typeface="Courier Prime"/>
                <a:sym typeface="Courier Prime"/>
              </a:rPr>
              <a:t>System.out.println(x); </a:t>
            </a:r>
            <a:endParaRPr sz="1867" kern="0">
              <a:solidFill>
                <a:srgbClr val="000000"/>
              </a:solidFill>
              <a:latin typeface="Courier Prime"/>
              <a:ea typeface="Courier Prime"/>
              <a:cs typeface="Courier Prime"/>
              <a:sym typeface="Courier Prime"/>
            </a:endParaRPr>
          </a:p>
          <a:p>
            <a:pPr defTabSz="1219170">
              <a:buClr>
                <a:srgbClr val="000000"/>
              </a:buClr>
            </a:pPr>
            <a:endParaRPr sz="1867" kern="0">
              <a:solidFill>
                <a:srgbClr val="000000"/>
              </a:solidFill>
              <a:latin typeface="Courier Prime"/>
              <a:ea typeface="Courier Prime"/>
              <a:cs typeface="Courier Prime"/>
              <a:sym typeface="Courier Prim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p:nvPr/>
        </p:nvSpPr>
        <p:spPr>
          <a:xfrm>
            <a:off x="0" y="6468001"/>
            <a:ext cx="12192000" cy="389746"/>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933" i="1" kern="0">
                <a:solidFill>
                  <a:srgbClr val="000000"/>
                </a:solidFill>
                <a:latin typeface="Arial"/>
                <a:cs typeface="Arial"/>
                <a:sym typeface="Arial"/>
              </a:rPr>
              <a:t>Ref: book: Core Java: An Integrated Approach, By R. Nageswara Rao/kogent Solutions.</a:t>
            </a:r>
            <a:endParaRPr sz="933" i="1" kern="0">
              <a:solidFill>
                <a:srgbClr val="000000"/>
              </a:solidFill>
              <a:latin typeface="Arial"/>
              <a:cs typeface="Arial"/>
              <a:sym typeface="Arial"/>
            </a:endParaRPr>
          </a:p>
        </p:txBody>
      </p:sp>
      <p:sp>
        <p:nvSpPr>
          <p:cNvPr id="214" name="Google Shape;214;p33"/>
          <p:cNvSpPr txBox="1"/>
          <p:nvPr/>
        </p:nvSpPr>
        <p:spPr>
          <a:xfrm>
            <a:off x="3306400" y="3730851"/>
            <a:ext cx="5579200" cy="2741800"/>
          </a:xfrm>
          <a:prstGeom prst="rect">
            <a:avLst/>
          </a:prstGeom>
          <a:noFill/>
          <a:ln>
            <a:noFill/>
          </a:ln>
        </p:spPr>
        <p:txBody>
          <a:bodyPr spcFirstLastPara="1" wrap="square" lIns="121900" tIns="121900" rIns="121900" bIns="121900" anchor="t" anchorCtr="0">
            <a:spAutoFit/>
          </a:bodyPr>
          <a:lstStyle/>
          <a:p>
            <a:pPr marL="609585" indent="-397923" defTabSz="1219170">
              <a:lnSpc>
                <a:spcPct val="90000"/>
              </a:lnSpc>
              <a:buClr>
                <a:srgbClr val="1155CC"/>
              </a:buClr>
              <a:buSzPts val="1100"/>
              <a:buFont typeface="Cambria"/>
              <a:buChar char="●"/>
            </a:pPr>
            <a:r>
              <a:rPr lang="en" sz="1467" kern="0">
                <a:solidFill>
                  <a:srgbClr val="1155CC"/>
                </a:solidFill>
                <a:latin typeface="Cambria"/>
                <a:ea typeface="Cambria"/>
                <a:cs typeface="Cambria"/>
                <a:sym typeface="Cambria"/>
              </a:rPr>
              <a:t>On Internet, different computer systems with different processors and different operating systems are available, </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buClr>
                <a:srgbClr val="1155CC"/>
              </a:buClr>
              <a:buSzPts val="1100"/>
              <a:buFont typeface="Cambria"/>
              <a:buChar char="●"/>
            </a:pPr>
            <a:r>
              <a:rPr lang="en" sz="1467" kern="0">
                <a:solidFill>
                  <a:srgbClr val="1155CC"/>
                </a:solidFill>
                <a:latin typeface="Cambria"/>
                <a:ea typeface="Cambria"/>
                <a:cs typeface="Cambria"/>
                <a:sym typeface="Cambria"/>
              </a:rPr>
              <a:t>but still Java programs will run on any system and produce the same results on all the systems. </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buClr>
                <a:srgbClr val="1155CC"/>
              </a:buClr>
              <a:buSzPts val="1100"/>
              <a:buFont typeface="Cambria"/>
              <a:buChar char="●"/>
            </a:pPr>
            <a:r>
              <a:rPr lang="en" sz="1467" kern="0">
                <a:solidFill>
                  <a:srgbClr val="1155CC"/>
                </a:solidFill>
                <a:latin typeface="Cambria"/>
                <a:ea typeface="Cambria"/>
                <a:cs typeface="Cambria"/>
                <a:sym typeface="Cambria"/>
              </a:rPr>
              <a:t>If we develop a software using Java, the </a:t>
            </a:r>
            <a:r>
              <a:rPr lang="en" sz="1467" b="1" i="1" kern="0">
                <a:solidFill>
                  <a:srgbClr val="1155CC"/>
                </a:solidFill>
                <a:latin typeface="Cambria"/>
                <a:ea typeface="Cambria"/>
                <a:cs typeface="Cambria"/>
                <a:sym typeface="Cambria"/>
              </a:rPr>
              <a:t>.class</a:t>
            </a:r>
            <a:r>
              <a:rPr lang="en" sz="1467" kern="0">
                <a:solidFill>
                  <a:srgbClr val="1155CC"/>
                </a:solidFill>
                <a:latin typeface="Cambria"/>
                <a:ea typeface="Cambria"/>
                <a:cs typeface="Cambria"/>
                <a:sym typeface="Cambria"/>
              </a:rPr>
              <a:t> files can be downloaded from Internet and can be executed on any other computer system without any problem. </a:t>
            </a:r>
            <a:endParaRPr sz="1467" kern="0">
              <a:solidFill>
                <a:srgbClr val="1155CC"/>
              </a:solidFill>
              <a:latin typeface="Cambria"/>
              <a:ea typeface="Cambria"/>
              <a:cs typeface="Cambria"/>
              <a:sym typeface="Cambria"/>
            </a:endParaRPr>
          </a:p>
          <a:p>
            <a:pPr marL="609585" indent="-397923" defTabSz="1219170">
              <a:lnSpc>
                <a:spcPct val="90000"/>
              </a:lnSpc>
              <a:spcBef>
                <a:spcPts val="1333"/>
              </a:spcBef>
              <a:spcAft>
                <a:spcPts val="1333"/>
              </a:spcAft>
              <a:buClr>
                <a:srgbClr val="1155CC"/>
              </a:buClr>
              <a:buSzPts val="1100"/>
              <a:buFont typeface="Cambria"/>
              <a:buChar char="●"/>
            </a:pPr>
            <a:r>
              <a:rPr lang="en" sz="1467" b="1" kern="0">
                <a:solidFill>
                  <a:srgbClr val="1155CC"/>
                </a:solidFill>
                <a:highlight>
                  <a:srgbClr val="FFFF00"/>
                </a:highlight>
                <a:latin typeface="Cambria"/>
                <a:ea typeface="Cambria"/>
                <a:cs typeface="Cambria"/>
                <a:sym typeface="Cambria"/>
              </a:rPr>
              <a:t>Hence</a:t>
            </a:r>
            <a:r>
              <a:rPr lang="en" sz="1467" kern="0">
                <a:solidFill>
                  <a:srgbClr val="1155CC"/>
                </a:solidFill>
                <a:highlight>
                  <a:srgbClr val="FFFF00"/>
                </a:highlight>
                <a:latin typeface="Cambria"/>
                <a:ea typeface="Cambria"/>
                <a:cs typeface="Cambria"/>
                <a:sym typeface="Cambria"/>
              </a:rPr>
              <a:t>, Java is a suitable programming language for-software development on Internet</a:t>
            </a:r>
            <a:r>
              <a:rPr lang="en" sz="1467" kern="0">
                <a:solidFill>
                  <a:srgbClr val="1155CC"/>
                </a:solidFill>
                <a:latin typeface="Cambria"/>
                <a:ea typeface="Cambria"/>
                <a:cs typeface="Cambria"/>
                <a:sym typeface="Cambria"/>
              </a:rPr>
              <a:t>.</a:t>
            </a:r>
            <a:endParaRPr sz="1467" kern="0">
              <a:solidFill>
                <a:srgbClr val="1155CC"/>
              </a:solidFill>
              <a:latin typeface="Cambria"/>
              <a:ea typeface="Cambria"/>
              <a:cs typeface="Cambria"/>
              <a:sym typeface="Cambria"/>
            </a:endParaRPr>
          </a:p>
        </p:txBody>
      </p:sp>
      <p:sp>
        <p:nvSpPr>
          <p:cNvPr id="215" name="Google Shape;215;p33"/>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4</a:t>
            </a:fld>
            <a:endParaRPr kern="0">
              <a:solidFill>
                <a:srgbClr val="595959"/>
              </a:solidFill>
              <a:latin typeface="Arial"/>
              <a:cs typeface="Arial"/>
              <a:sym typeface="Arial"/>
            </a:endParaRPr>
          </a:p>
        </p:txBody>
      </p:sp>
      <p:pic>
        <p:nvPicPr>
          <p:cNvPr id="216" name="Google Shape;216;p33"/>
          <p:cNvPicPr preferRelativeResize="0"/>
          <p:nvPr/>
        </p:nvPicPr>
        <p:blipFill>
          <a:blip r:embed="rId3">
            <a:alphaModFix/>
          </a:blip>
          <a:stretch>
            <a:fillRect/>
          </a:stretch>
        </p:blipFill>
        <p:spPr>
          <a:xfrm>
            <a:off x="671134" y="213967"/>
            <a:ext cx="10849743" cy="33677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73"/>
          <p:cNvSpPr txBox="1"/>
          <p:nvPr/>
        </p:nvSpPr>
        <p:spPr>
          <a:xfrm>
            <a:off x="1246100" y="188267"/>
            <a:ext cx="9287600" cy="6461793"/>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867"/>
              </a:spcBef>
              <a:buClr>
                <a:srgbClr val="000000"/>
              </a:buClr>
            </a:pPr>
            <a:r>
              <a:rPr lang="en" sz="2267" b="1" kern="0">
                <a:solidFill>
                  <a:srgbClr val="000000"/>
                </a:solidFill>
                <a:latin typeface="Arial"/>
                <a:cs typeface="Arial"/>
                <a:sym typeface="Arial"/>
              </a:rPr>
              <a:t>Java Statements</a:t>
            </a:r>
            <a:endParaRPr sz="2267" b="1" kern="0">
              <a:solidFill>
                <a:srgbClr val="000000"/>
              </a:solidFill>
              <a:latin typeface="Arial"/>
              <a:cs typeface="Arial"/>
              <a:sym typeface="Arial"/>
            </a:endParaRPr>
          </a:p>
          <a:p>
            <a:pPr marL="609585" indent="-431789" defTabSz="1219170">
              <a:lnSpc>
                <a:spcPct val="115000"/>
              </a:lnSpc>
              <a:spcBef>
                <a:spcPts val="1600"/>
              </a:spcBef>
              <a:buClr>
                <a:srgbClr val="000000"/>
              </a:buClr>
              <a:buSzPts val="1500"/>
              <a:buFont typeface="Arial"/>
              <a:buChar char="●"/>
            </a:pPr>
            <a:r>
              <a:rPr lang="en" sz="2000" kern="0">
                <a:solidFill>
                  <a:srgbClr val="000000"/>
                </a:solidFill>
                <a:latin typeface="Arial"/>
                <a:cs typeface="Arial"/>
                <a:sym typeface="Arial"/>
              </a:rPr>
              <a:t>A </a:t>
            </a:r>
            <a:r>
              <a:rPr lang="en" sz="2000" b="1" kern="0">
                <a:solidFill>
                  <a:srgbClr val="000000"/>
                </a:solidFill>
                <a:latin typeface="Arial"/>
                <a:cs typeface="Arial"/>
                <a:sym typeface="Arial"/>
              </a:rPr>
              <a:t>Java statement</a:t>
            </a:r>
            <a:r>
              <a:rPr lang="en" sz="2000" kern="0">
                <a:solidFill>
                  <a:srgbClr val="000000"/>
                </a:solidFill>
                <a:latin typeface="Arial"/>
                <a:cs typeface="Arial"/>
                <a:sym typeface="Arial"/>
              </a:rPr>
              <a:t> is the smallest unit that is complete instruction in itself.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Statements in Java generally contain </a:t>
            </a:r>
            <a:r>
              <a:rPr lang="en" sz="2000" kern="0">
                <a:solidFill>
                  <a:srgbClr val="0000FF"/>
                </a:solidFill>
                <a:latin typeface="Arial"/>
                <a:cs typeface="Arial"/>
                <a:sym typeface="Arial"/>
              </a:rPr>
              <a:t>expressions</a:t>
            </a:r>
            <a:r>
              <a:rPr lang="en" sz="2000" kern="0">
                <a:solidFill>
                  <a:srgbClr val="000000"/>
                </a:solidFill>
                <a:latin typeface="Arial"/>
                <a:cs typeface="Arial"/>
                <a:sym typeface="Arial"/>
              </a:rPr>
              <a:t> and end with a </a:t>
            </a:r>
            <a:r>
              <a:rPr lang="en" sz="2000" kern="0">
                <a:solidFill>
                  <a:srgbClr val="0000FF"/>
                </a:solidFill>
                <a:latin typeface="Arial"/>
                <a:cs typeface="Arial"/>
                <a:sym typeface="Arial"/>
              </a:rPr>
              <a:t>semicolon</a:t>
            </a:r>
            <a:r>
              <a:rPr lang="en" sz="2000" b="1" kern="0">
                <a:solidFill>
                  <a:srgbClr val="000000"/>
                </a:solidFill>
                <a:latin typeface="Arial"/>
                <a:cs typeface="Arial"/>
                <a:sym typeface="Arial"/>
              </a:rPr>
              <a:t> </a:t>
            </a:r>
            <a:r>
              <a:rPr lang="en" sz="2000" b="1" kern="0">
                <a:solidFill>
                  <a:srgbClr val="FF0000"/>
                </a:solidFill>
                <a:latin typeface="Arial"/>
                <a:cs typeface="Arial"/>
                <a:sym typeface="Arial"/>
              </a:rPr>
              <a:t>(;)</a:t>
            </a:r>
            <a:r>
              <a:rPr lang="en" sz="2000" kern="0">
                <a:solidFill>
                  <a:srgbClr val="000000"/>
                </a:solidFill>
                <a:latin typeface="Arial"/>
                <a:cs typeface="Arial"/>
                <a:sym typeface="Arial"/>
              </a:rPr>
              <a:t>.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Statements in Java are used to define the </a:t>
            </a:r>
            <a:r>
              <a:rPr lang="en" sz="2000" i="1" kern="0">
                <a:solidFill>
                  <a:srgbClr val="000000"/>
                </a:solidFill>
                <a:latin typeface="Arial"/>
                <a:cs typeface="Arial"/>
                <a:sym typeface="Arial"/>
              </a:rPr>
              <a:t>logic</a:t>
            </a:r>
            <a:r>
              <a:rPr lang="en" sz="2000" kern="0">
                <a:solidFill>
                  <a:srgbClr val="000000"/>
                </a:solidFill>
                <a:latin typeface="Arial"/>
                <a:cs typeface="Arial"/>
                <a:sym typeface="Arial"/>
              </a:rPr>
              <a:t> of a program.</a:t>
            </a:r>
            <a:endParaRPr sz="2000" kern="0">
              <a:solidFill>
                <a:srgbClr val="000000"/>
              </a:solidFill>
              <a:latin typeface="Arial"/>
              <a:cs typeface="Arial"/>
              <a:sym typeface="Arial"/>
            </a:endParaRPr>
          </a:p>
          <a:p>
            <a:pPr defTabSz="1219170">
              <a:lnSpc>
                <a:spcPct val="115000"/>
              </a:lnSpc>
              <a:spcBef>
                <a:spcPts val="1600"/>
              </a:spcBef>
              <a:buClr>
                <a:srgbClr val="000000"/>
              </a:buClr>
            </a:pPr>
            <a:r>
              <a:rPr lang="en" sz="2000" kern="0">
                <a:solidFill>
                  <a:srgbClr val="000000"/>
                </a:solidFill>
                <a:latin typeface="Arial"/>
                <a:cs typeface="Arial"/>
                <a:sym typeface="Arial"/>
              </a:rPr>
              <a:t>The two most commonly used types of statements in any programming language, including Java, are:</a:t>
            </a:r>
            <a:endParaRPr sz="2000" kern="0">
              <a:solidFill>
                <a:srgbClr val="000000"/>
              </a:solidFill>
              <a:latin typeface="Arial"/>
              <a:cs typeface="Arial"/>
              <a:sym typeface="Arial"/>
            </a:endParaRPr>
          </a:p>
          <a:p>
            <a:pPr marL="609585" indent="-431789" defTabSz="1219170">
              <a:lnSpc>
                <a:spcPct val="115000"/>
              </a:lnSpc>
              <a:spcBef>
                <a:spcPts val="1600"/>
              </a:spcBef>
              <a:buClr>
                <a:srgbClr val="000000"/>
              </a:buClr>
              <a:buSzPts val="1500"/>
              <a:buFont typeface="Arial"/>
              <a:buAutoNum type="arabicPeriod"/>
            </a:pPr>
            <a:r>
              <a:rPr lang="en" sz="2000" b="1" kern="0">
                <a:solidFill>
                  <a:srgbClr val="000000"/>
                </a:solidFill>
                <a:latin typeface="Arial"/>
                <a:cs typeface="Arial"/>
                <a:sym typeface="Arial"/>
              </a:rPr>
              <a:t>Sequential Statements</a:t>
            </a:r>
            <a:br>
              <a:rPr lang="en" sz="2000" b="1" kern="0">
                <a:solidFill>
                  <a:srgbClr val="000000"/>
                </a:solidFill>
                <a:latin typeface="Arial"/>
                <a:cs typeface="Arial"/>
                <a:sym typeface="Arial"/>
              </a:rPr>
            </a:br>
            <a:r>
              <a:rPr lang="en" sz="2000" kern="0">
                <a:solidFill>
                  <a:srgbClr val="000000"/>
                </a:solidFill>
                <a:latin typeface="Arial"/>
                <a:cs typeface="Arial"/>
                <a:sym typeface="Arial"/>
              </a:rPr>
              <a:t>These are executed </a:t>
            </a:r>
            <a:r>
              <a:rPr lang="en" sz="2000" b="1" kern="0">
                <a:solidFill>
                  <a:srgbClr val="000000"/>
                </a:solidFill>
                <a:latin typeface="Arial"/>
                <a:cs typeface="Arial"/>
                <a:sym typeface="Arial"/>
              </a:rPr>
              <a:t>one by one</a:t>
            </a:r>
            <a:r>
              <a:rPr lang="en" sz="2000" kern="0">
                <a:solidFill>
                  <a:srgbClr val="000000"/>
                </a:solidFill>
                <a:latin typeface="Arial"/>
                <a:cs typeface="Arial"/>
                <a:sym typeface="Arial"/>
              </a:rPr>
              <a:t> in the order they appear in the program.</a:t>
            </a:r>
            <a:br>
              <a:rPr lang="en" sz="2000" kern="0">
                <a:solidFill>
                  <a:srgbClr val="000000"/>
                </a:solidFill>
                <a:latin typeface="Arial"/>
                <a:cs typeface="Arial"/>
                <a:sym typeface="Arial"/>
              </a:rPr>
            </a:b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AutoNum type="arabicPeriod"/>
            </a:pPr>
            <a:r>
              <a:rPr lang="en" sz="2000" b="1" kern="0">
                <a:solidFill>
                  <a:srgbClr val="000000"/>
                </a:solidFill>
                <a:latin typeface="Arial"/>
                <a:cs typeface="Arial"/>
                <a:sym typeface="Arial"/>
              </a:rPr>
              <a:t>Control Statements</a:t>
            </a:r>
            <a:br>
              <a:rPr lang="en" sz="2000" b="1" kern="0">
                <a:solidFill>
                  <a:srgbClr val="000000"/>
                </a:solidFill>
                <a:latin typeface="Arial"/>
                <a:cs typeface="Arial"/>
                <a:sym typeface="Arial"/>
              </a:rPr>
            </a:br>
            <a:r>
              <a:rPr lang="en" sz="2000" kern="0">
                <a:solidFill>
                  <a:srgbClr val="000000"/>
                </a:solidFill>
                <a:latin typeface="Arial"/>
                <a:cs typeface="Arial"/>
                <a:sym typeface="Arial"/>
              </a:rPr>
              <a:t>These statements determine the </a:t>
            </a:r>
            <a:r>
              <a:rPr lang="en" sz="2000" b="1" kern="0">
                <a:solidFill>
                  <a:srgbClr val="000000"/>
                </a:solidFill>
                <a:latin typeface="Arial"/>
                <a:cs typeface="Arial"/>
                <a:sym typeface="Arial"/>
              </a:rPr>
              <a:t>flow of execution</a:t>
            </a:r>
            <a:r>
              <a:rPr lang="en" sz="2000" kern="0">
                <a:solidFill>
                  <a:srgbClr val="000000"/>
                </a:solidFill>
                <a:latin typeface="Arial"/>
                <a:cs typeface="Arial"/>
                <a:sym typeface="Arial"/>
              </a:rPr>
              <a:t> in a program. They may be executed </a:t>
            </a:r>
            <a:r>
              <a:rPr lang="en" sz="2000" b="1" kern="0">
                <a:solidFill>
                  <a:srgbClr val="000000"/>
                </a:solidFill>
                <a:latin typeface="Arial"/>
                <a:cs typeface="Arial"/>
                <a:sym typeface="Arial"/>
              </a:rPr>
              <a:t>conditionally or repeatedly</a:t>
            </a:r>
            <a:r>
              <a:rPr lang="en" sz="2000" kern="0">
                <a:solidFill>
                  <a:srgbClr val="000000"/>
                </a:solidFill>
                <a:latin typeface="Arial"/>
                <a:cs typeface="Arial"/>
                <a:sym typeface="Arial"/>
              </a:rPr>
              <a:t> based on specific conditions.</a:t>
            </a:r>
            <a:br>
              <a:rPr lang="en" sz="2000" kern="0">
                <a:solidFill>
                  <a:srgbClr val="000000"/>
                </a:solidFill>
                <a:latin typeface="Arial"/>
                <a:cs typeface="Arial"/>
                <a:sym typeface="Arial"/>
              </a:rPr>
            </a:br>
            <a:endParaRPr sz="2000" kern="0">
              <a:solidFill>
                <a:srgbClr val="000000"/>
              </a:solidFill>
              <a:latin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74"/>
          <p:cNvSpPr txBox="1"/>
          <p:nvPr/>
        </p:nvSpPr>
        <p:spPr>
          <a:xfrm>
            <a:off x="1712267" y="188267"/>
            <a:ext cx="9287600" cy="5513264"/>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600"/>
              </a:spcBef>
              <a:buClr>
                <a:srgbClr val="000000"/>
              </a:buClr>
              <a:buSzPts val="1100"/>
            </a:pPr>
            <a:r>
              <a:rPr lang="en" sz="2400" kern="0">
                <a:solidFill>
                  <a:srgbClr val="000000"/>
                </a:solidFill>
                <a:latin typeface="Arial"/>
                <a:cs typeface="Arial"/>
                <a:sym typeface="Arial"/>
              </a:rPr>
              <a:t>The following are </a:t>
            </a:r>
            <a:r>
              <a:rPr lang="en" sz="2400" kern="0">
                <a:solidFill>
                  <a:srgbClr val="0000FF"/>
                </a:solidFill>
                <a:latin typeface="Arial"/>
                <a:cs typeface="Arial"/>
                <a:sym typeface="Arial"/>
              </a:rPr>
              <a:t>control statements</a:t>
            </a:r>
            <a:r>
              <a:rPr lang="en" sz="2400" kern="0">
                <a:solidFill>
                  <a:srgbClr val="000000"/>
                </a:solidFill>
                <a:latin typeface="Arial"/>
                <a:cs typeface="Arial"/>
                <a:sym typeface="Arial"/>
              </a:rPr>
              <a:t> in Java:</a:t>
            </a:r>
            <a:endParaRPr sz="2400" kern="0">
              <a:solidFill>
                <a:srgbClr val="000000"/>
              </a:solidFill>
              <a:latin typeface="Arial"/>
              <a:cs typeface="Arial"/>
              <a:sym typeface="Arial"/>
            </a:endParaRPr>
          </a:p>
          <a:p>
            <a:pPr marL="1219170" indent="-457189" defTabSz="1219170">
              <a:lnSpc>
                <a:spcPct val="150000"/>
              </a:lnSpc>
              <a:spcBef>
                <a:spcPts val="1600"/>
              </a:spcBef>
              <a:buClr>
                <a:srgbClr val="000000"/>
              </a:buClr>
              <a:buSzPts val="1800"/>
              <a:buFont typeface="Courier Prime"/>
              <a:buChar char="●"/>
            </a:pPr>
            <a:r>
              <a:rPr lang="en" sz="2400" kern="0">
                <a:solidFill>
                  <a:srgbClr val="000000"/>
                </a:solidFill>
                <a:latin typeface="Courier Prime"/>
                <a:ea typeface="Courier Prime"/>
                <a:cs typeface="Courier Prime"/>
                <a:sym typeface="Courier Prime"/>
              </a:rPr>
              <a:t>if...else statement</a:t>
            </a:r>
            <a:endParaRPr sz="2400" kern="0">
              <a:solidFill>
                <a:srgbClr val="000000"/>
              </a:solidFill>
              <a:latin typeface="Courier Prime"/>
              <a:ea typeface="Courier Prime"/>
              <a:cs typeface="Courier Prime"/>
              <a:sym typeface="Courier Prime"/>
            </a:endParaRPr>
          </a:p>
          <a:p>
            <a:pPr marL="1219170" indent="-457189" defTabSz="1219170">
              <a:lnSpc>
                <a:spcPct val="150000"/>
              </a:lnSpc>
              <a:buClr>
                <a:srgbClr val="000000"/>
              </a:buClr>
              <a:buSzPts val="1800"/>
              <a:buFont typeface="Courier Prime"/>
              <a:buChar char="●"/>
            </a:pPr>
            <a:r>
              <a:rPr lang="en" sz="2400" kern="0">
                <a:solidFill>
                  <a:srgbClr val="000000"/>
                </a:solidFill>
                <a:latin typeface="Courier Prime"/>
                <a:ea typeface="Courier Prime"/>
                <a:cs typeface="Courier Prime"/>
                <a:sym typeface="Courier Prime"/>
              </a:rPr>
              <a:t>do...while loop</a:t>
            </a:r>
            <a:endParaRPr sz="2400" kern="0">
              <a:solidFill>
                <a:srgbClr val="000000"/>
              </a:solidFill>
              <a:latin typeface="Courier Prime"/>
              <a:ea typeface="Courier Prime"/>
              <a:cs typeface="Courier Prime"/>
              <a:sym typeface="Courier Prime"/>
            </a:endParaRPr>
          </a:p>
          <a:p>
            <a:pPr marL="1219170" indent="-457189" defTabSz="1219170">
              <a:lnSpc>
                <a:spcPct val="150000"/>
              </a:lnSpc>
              <a:buClr>
                <a:srgbClr val="000000"/>
              </a:buClr>
              <a:buSzPts val="1800"/>
              <a:buFont typeface="Courier Prime"/>
              <a:buChar char="●"/>
            </a:pPr>
            <a:r>
              <a:rPr lang="en" sz="2400" kern="0">
                <a:solidFill>
                  <a:srgbClr val="000000"/>
                </a:solidFill>
                <a:latin typeface="Courier Prime"/>
                <a:ea typeface="Courier Prime"/>
                <a:cs typeface="Courier Prime"/>
                <a:sym typeface="Courier Prime"/>
              </a:rPr>
              <a:t>while loop</a:t>
            </a:r>
            <a:endParaRPr sz="2400" kern="0">
              <a:solidFill>
                <a:srgbClr val="000000"/>
              </a:solidFill>
              <a:latin typeface="Courier Prime"/>
              <a:ea typeface="Courier Prime"/>
              <a:cs typeface="Courier Prime"/>
              <a:sym typeface="Courier Prime"/>
            </a:endParaRPr>
          </a:p>
          <a:p>
            <a:pPr marL="1219170" indent="-457189" defTabSz="1219170">
              <a:lnSpc>
                <a:spcPct val="150000"/>
              </a:lnSpc>
              <a:buClr>
                <a:srgbClr val="000000"/>
              </a:buClr>
              <a:buSzPts val="1800"/>
              <a:buFont typeface="Courier Prime"/>
              <a:buChar char="●"/>
            </a:pPr>
            <a:r>
              <a:rPr lang="en" sz="2400" kern="0">
                <a:solidFill>
                  <a:srgbClr val="000000"/>
                </a:solidFill>
                <a:latin typeface="Courier Prime"/>
                <a:ea typeface="Courier Prime"/>
                <a:cs typeface="Courier Prime"/>
                <a:sym typeface="Courier Prime"/>
              </a:rPr>
              <a:t>for loop</a:t>
            </a:r>
            <a:endParaRPr sz="2400" kern="0">
              <a:solidFill>
                <a:srgbClr val="000000"/>
              </a:solidFill>
              <a:latin typeface="Courier Prime"/>
              <a:ea typeface="Courier Prime"/>
              <a:cs typeface="Courier Prime"/>
              <a:sym typeface="Courier Prime"/>
            </a:endParaRPr>
          </a:p>
          <a:p>
            <a:pPr marL="1219170" indent="-457189" defTabSz="1219170">
              <a:lnSpc>
                <a:spcPct val="150000"/>
              </a:lnSpc>
              <a:buClr>
                <a:srgbClr val="000000"/>
              </a:buClr>
              <a:buSzPts val="1800"/>
              <a:buFont typeface="Courier Prime"/>
              <a:buChar char="●"/>
            </a:pPr>
            <a:r>
              <a:rPr lang="en" sz="2400" kern="0">
                <a:solidFill>
                  <a:srgbClr val="000000"/>
                </a:solidFill>
                <a:latin typeface="Courier Prime"/>
                <a:ea typeface="Courier Prime"/>
                <a:cs typeface="Courier Prime"/>
                <a:sym typeface="Courier Prime"/>
              </a:rPr>
              <a:t>for-each loop</a:t>
            </a:r>
            <a:endParaRPr sz="2400" kern="0">
              <a:solidFill>
                <a:srgbClr val="000000"/>
              </a:solidFill>
              <a:latin typeface="Courier Prime"/>
              <a:ea typeface="Courier Prime"/>
              <a:cs typeface="Courier Prime"/>
              <a:sym typeface="Courier Prime"/>
            </a:endParaRPr>
          </a:p>
          <a:p>
            <a:pPr marL="1219170" indent="-457189" defTabSz="1219170">
              <a:lnSpc>
                <a:spcPct val="150000"/>
              </a:lnSpc>
              <a:buClr>
                <a:srgbClr val="000000"/>
              </a:buClr>
              <a:buSzPts val="1800"/>
              <a:buFont typeface="Courier Prime"/>
              <a:buChar char="●"/>
            </a:pPr>
            <a:r>
              <a:rPr lang="en" sz="2400" kern="0">
                <a:solidFill>
                  <a:srgbClr val="000000"/>
                </a:solidFill>
                <a:latin typeface="Courier Prime"/>
                <a:ea typeface="Courier Prime"/>
                <a:cs typeface="Courier Prime"/>
                <a:sym typeface="Courier Prime"/>
              </a:rPr>
              <a:t>switch statement</a:t>
            </a:r>
            <a:endParaRPr sz="2400" kern="0">
              <a:solidFill>
                <a:srgbClr val="000000"/>
              </a:solidFill>
              <a:latin typeface="Courier Prime"/>
              <a:ea typeface="Courier Prime"/>
              <a:cs typeface="Courier Prime"/>
              <a:sym typeface="Courier Prime"/>
            </a:endParaRPr>
          </a:p>
          <a:p>
            <a:pPr marL="1219170" indent="-457189" defTabSz="1219170">
              <a:lnSpc>
                <a:spcPct val="150000"/>
              </a:lnSpc>
              <a:buClr>
                <a:srgbClr val="000000"/>
              </a:buClr>
              <a:buSzPts val="1800"/>
              <a:buFont typeface="Courier Prime"/>
              <a:buChar char="●"/>
            </a:pPr>
            <a:r>
              <a:rPr lang="en" sz="2400" kern="0">
                <a:solidFill>
                  <a:srgbClr val="000000"/>
                </a:solidFill>
                <a:latin typeface="Courier Prime"/>
                <a:ea typeface="Courier Prime"/>
                <a:cs typeface="Courier Prime"/>
                <a:sym typeface="Courier Prime"/>
              </a:rPr>
              <a:t>break statement</a:t>
            </a:r>
            <a:endParaRPr sz="2400" kern="0">
              <a:solidFill>
                <a:srgbClr val="000000"/>
              </a:solidFill>
              <a:latin typeface="Courier Prime"/>
              <a:ea typeface="Courier Prime"/>
              <a:cs typeface="Courier Prime"/>
              <a:sym typeface="Courier Prime"/>
            </a:endParaRPr>
          </a:p>
          <a:p>
            <a:pPr marL="1219170" indent="-457189" defTabSz="1219170">
              <a:lnSpc>
                <a:spcPct val="150000"/>
              </a:lnSpc>
              <a:buClr>
                <a:srgbClr val="000000"/>
              </a:buClr>
              <a:buSzPts val="1800"/>
              <a:buFont typeface="Courier Prime"/>
              <a:buChar char="●"/>
            </a:pPr>
            <a:r>
              <a:rPr lang="en" sz="2400" kern="0">
                <a:solidFill>
                  <a:srgbClr val="000000"/>
                </a:solidFill>
                <a:latin typeface="Courier Prime"/>
                <a:ea typeface="Courier Prime"/>
                <a:cs typeface="Courier Prime"/>
                <a:sym typeface="Courier Prime"/>
              </a:rPr>
              <a:t>continue statement</a:t>
            </a:r>
            <a:endParaRPr sz="3200" kern="0">
              <a:solidFill>
                <a:srgbClr val="000000"/>
              </a:solidFill>
              <a:latin typeface="Courier Prime"/>
              <a:ea typeface="Courier Prime"/>
              <a:cs typeface="Courier Prime"/>
              <a:sym typeface="Courier Prim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75"/>
          <p:cNvPicPr preferRelativeResize="0"/>
          <p:nvPr/>
        </p:nvPicPr>
        <p:blipFill>
          <a:blip r:embed="rId3">
            <a:alphaModFix/>
          </a:blip>
          <a:stretch>
            <a:fillRect/>
          </a:stretch>
        </p:blipFill>
        <p:spPr>
          <a:xfrm>
            <a:off x="203200" y="203200"/>
            <a:ext cx="6822208" cy="6451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76"/>
          <p:cNvPicPr preferRelativeResize="0"/>
          <p:nvPr/>
        </p:nvPicPr>
        <p:blipFill>
          <a:blip r:embed="rId3">
            <a:alphaModFix/>
          </a:blip>
          <a:stretch>
            <a:fillRect/>
          </a:stretch>
        </p:blipFill>
        <p:spPr>
          <a:xfrm>
            <a:off x="203201" y="203200"/>
            <a:ext cx="6546476" cy="6451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77"/>
          <p:cNvPicPr preferRelativeResize="0"/>
          <p:nvPr/>
        </p:nvPicPr>
        <p:blipFill>
          <a:blip r:embed="rId3">
            <a:alphaModFix/>
          </a:blip>
          <a:stretch>
            <a:fillRect/>
          </a:stretch>
        </p:blipFill>
        <p:spPr>
          <a:xfrm>
            <a:off x="203201" y="203200"/>
            <a:ext cx="5974025" cy="6451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78"/>
          <p:cNvPicPr preferRelativeResize="0"/>
          <p:nvPr/>
        </p:nvPicPr>
        <p:blipFill>
          <a:blip r:embed="rId3">
            <a:alphaModFix/>
          </a:blip>
          <a:stretch>
            <a:fillRect/>
          </a:stretch>
        </p:blipFill>
        <p:spPr>
          <a:xfrm>
            <a:off x="203201" y="203200"/>
            <a:ext cx="6422625" cy="6451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79"/>
          <p:cNvPicPr preferRelativeResize="0"/>
          <p:nvPr/>
        </p:nvPicPr>
        <p:blipFill>
          <a:blip r:embed="rId3">
            <a:alphaModFix/>
          </a:blip>
          <a:stretch>
            <a:fillRect/>
          </a:stretch>
        </p:blipFill>
        <p:spPr>
          <a:xfrm>
            <a:off x="203201" y="203200"/>
            <a:ext cx="5841068" cy="6451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80"/>
          <p:cNvPicPr preferRelativeResize="0"/>
          <p:nvPr/>
        </p:nvPicPr>
        <p:blipFill>
          <a:blip r:embed="rId3">
            <a:alphaModFix/>
          </a:blip>
          <a:stretch>
            <a:fillRect/>
          </a:stretch>
        </p:blipFill>
        <p:spPr>
          <a:xfrm>
            <a:off x="203201" y="203200"/>
            <a:ext cx="5839001" cy="5376000"/>
          </a:xfrm>
          <a:prstGeom prst="rect">
            <a:avLst/>
          </a:prstGeom>
          <a:noFill/>
          <a:ln>
            <a:noFill/>
          </a:ln>
        </p:spPr>
      </p:pic>
      <p:pic>
        <p:nvPicPr>
          <p:cNvPr id="436" name="Google Shape;436;p80"/>
          <p:cNvPicPr preferRelativeResize="0"/>
          <p:nvPr/>
        </p:nvPicPr>
        <p:blipFill>
          <a:blip r:embed="rId4">
            <a:alphaModFix/>
          </a:blip>
          <a:stretch>
            <a:fillRect/>
          </a:stretch>
        </p:blipFill>
        <p:spPr>
          <a:xfrm>
            <a:off x="6245402" y="887506"/>
            <a:ext cx="5743399" cy="545388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81"/>
          <p:cNvPicPr preferRelativeResize="0"/>
          <p:nvPr/>
        </p:nvPicPr>
        <p:blipFill>
          <a:blip r:embed="rId3">
            <a:alphaModFix/>
          </a:blip>
          <a:stretch>
            <a:fillRect/>
          </a:stretch>
        </p:blipFill>
        <p:spPr>
          <a:xfrm>
            <a:off x="203200" y="203201"/>
            <a:ext cx="5410531" cy="64516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82"/>
          <p:cNvPicPr preferRelativeResize="0"/>
          <p:nvPr/>
        </p:nvPicPr>
        <p:blipFill>
          <a:blip r:embed="rId3">
            <a:alphaModFix/>
          </a:blip>
          <a:stretch>
            <a:fillRect/>
          </a:stretch>
        </p:blipFill>
        <p:spPr>
          <a:xfrm>
            <a:off x="203201" y="203201"/>
            <a:ext cx="5318524" cy="6451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4"/>
          <p:cNvSpPr txBox="1"/>
          <p:nvPr/>
        </p:nvSpPr>
        <p:spPr>
          <a:xfrm>
            <a:off x="896500" y="2957001"/>
            <a:ext cx="10291600" cy="94374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4533" kern="0">
                <a:solidFill>
                  <a:srgbClr val="000000"/>
                </a:solidFill>
                <a:latin typeface="Arial"/>
                <a:cs typeface="Arial"/>
                <a:sym typeface="Arial"/>
              </a:rPr>
              <a:t>Features of </a:t>
            </a:r>
            <a:r>
              <a:rPr lang="en" sz="4533" kern="0">
                <a:solidFill>
                  <a:srgbClr val="980000"/>
                </a:solidFill>
                <a:latin typeface="Arial"/>
                <a:cs typeface="Arial"/>
                <a:sym typeface="Arial"/>
              </a:rPr>
              <a:t>Java</a:t>
            </a:r>
            <a:endParaRPr sz="4533" kern="0">
              <a:solidFill>
                <a:srgbClr val="980000"/>
              </a:solidFill>
              <a:latin typeface="Arial"/>
              <a:cs typeface="Arial"/>
              <a:sym typeface="Arial"/>
            </a:endParaRPr>
          </a:p>
        </p:txBody>
      </p:sp>
      <p:sp>
        <p:nvSpPr>
          <p:cNvPr id="305" name="Google Shape;305;p4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5</a:t>
            </a:fld>
            <a:endParaRPr kern="0">
              <a:solidFill>
                <a:srgbClr val="595959"/>
              </a:solidFill>
              <a:latin typeface="Arial"/>
              <a:cs typeface="Arial"/>
              <a:sym typeface="Arial"/>
            </a:endParaRPr>
          </a:p>
        </p:txBody>
      </p:sp>
      <p:sp>
        <p:nvSpPr>
          <p:cNvPr id="306" name="Google Shape;306;p44"/>
          <p:cNvSpPr txBox="1"/>
          <p:nvPr/>
        </p:nvSpPr>
        <p:spPr>
          <a:xfrm>
            <a:off x="3271867" y="3901001"/>
            <a:ext cx="5540800" cy="671490"/>
          </a:xfrm>
          <a:prstGeom prst="rect">
            <a:avLst/>
          </a:prstGeom>
          <a:noFill/>
          <a:ln>
            <a:noFill/>
          </a:ln>
        </p:spPr>
        <p:txBody>
          <a:bodyPr spcFirstLastPara="1" wrap="square" lIns="121900" tIns="121900" rIns="121900" bIns="121900" anchor="t" anchorCtr="0">
            <a:spAutoFit/>
          </a:bodyPr>
          <a:lstStyle/>
          <a:p>
            <a:pPr algn="ctr" defTabSz="1219170">
              <a:lnSpc>
                <a:spcPct val="90000"/>
              </a:lnSpc>
              <a:spcAft>
                <a:spcPts val="1333"/>
              </a:spcAft>
              <a:buClr>
                <a:srgbClr val="000000"/>
              </a:buClr>
            </a:pPr>
            <a:endParaRPr sz="1867" i="1" kern="0">
              <a:solidFill>
                <a:srgbClr val="1155CC"/>
              </a:solidFill>
              <a:latin typeface="Cambria"/>
              <a:ea typeface="Cambria"/>
              <a:cs typeface="Cambria"/>
              <a:sym typeface="Cambri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83"/>
          <p:cNvSpPr txBox="1"/>
          <p:nvPr/>
        </p:nvSpPr>
        <p:spPr>
          <a:xfrm>
            <a:off x="1246100" y="188267"/>
            <a:ext cx="9287600" cy="5221902"/>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600"/>
              </a:spcBef>
              <a:buClr>
                <a:srgbClr val="000000"/>
              </a:buClr>
            </a:pPr>
            <a:r>
              <a:rPr lang="en" sz="2000" kern="0">
                <a:solidFill>
                  <a:srgbClr val="000000"/>
                </a:solidFill>
                <a:highlight>
                  <a:srgbClr val="FFFF00"/>
                </a:highlight>
                <a:latin typeface="Arial"/>
                <a:cs typeface="Arial"/>
                <a:sym typeface="Arial"/>
              </a:rPr>
              <a:t>Out of </a:t>
            </a:r>
            <a:r>
              <a:rPr lang="en" sz="2000" kern="0">
                <a:solidFill>
                  <a:srgbClr val="0000FF"/>
                </a:solidFill>
                <a:highlight>
                  <a:srgbClr val="FFFF00"/>
                </a:highlight>
                <a:latin typeface="Arial"/>
                <a:cs typeface="Arial"/>
                <a:sym typeface="Arial"/>
              </a:rPr>
              <a:t>do...while</a:t>
            </a:r>
            <a:r>
              <a:rPr lang="en" sz="2000" kern="0">
                <a:solidFill>
                  <a:srgbClr val="000000"/>
                </a:solidFill>
                <a:highlight>
                  <a:srgbClr val="FFFF00"/>
                </a:highlight>
                <a:latin typeface="Arial"/>
                <a:cs typeface="Arial"/>
                <a:sym typeface="Arial"/>
              </a:rPr>
              <a:t> and </a:t>
            </a:r>
            <a:r>
              <a:rPr lang="en" sz="2000" kern="0">
                <a:solidFill>
                  <a:srgbClr val="0000FF"/>
                </a:solidFill>
                <a:highlight>
                  <a:srgbClr val="FFFF00"/>
                </a:highlight>
                <a:latin typeface="Arial"/>
                <a:cs typeface="Arial"/>
                <a:sym typeface="Arial"/>
              </a:rPr>
              <a:t>while</a:t>
            </a:r>
            <a:r>
              <a:rPr lang="en" sz="2000" kern="0">
                <a:solidFill>
                  <a:srgbClr val="000000"/>
                </a:solidFill>
                <a:highlight>
                  <a:srgbClr val="FFFF00"/>
                </a:highlight>
                <a:latin typeface="Arial"/>
                <a:cs typeface="Arial"/>
                <a:sym typeface="Arial"/>
              </a:rPr>
              <a:t> - </a:t>
            </a:r>
            <a:r>
              <a:rPr lang="en" sz="2000" kern="0">
                <a:solidFill>
                  <a:srgbClr val="FF0000"/>
                </a:solidFill>
                <a:highlight>
                  <a:srgbClr val="FFFF00"/>
                </a:highlight>
                <a:latin typeface="Arial"/>
                <a:cs typeface="Arial"/>
                <a:sym typeface="Arial"/>
              </a:rPr>
              <a:t>which loop is efficient?</a:t>
            </a:r>
            <a:endParaRPr sz="2000" kern="0">
              <a:solidFill>
                <a:srgbClr val="FF0000"/>
              </a:solidFill>
              <a:highlight>
                <a:srgbClr val="FFFF00"/>
              </a:highlight>
              <a:latin typeface="Arial"/>
              <a:cs typeface="Arial"/>
              <a:sym typeface="Arial"/>
            </a:endParaRPr>
          </a:p>
          <a:p>
            <a:pPr defTabSz="1219170">
              <a:lnSpc>
                <a:spcPct val="115000"/>
              </a:lnSpc>
              <a:spcBef>
                <a:spcPts val="1600"/>
              </a:spcBef>
              <a:buClr>
                <a:srgbClr val="000000"/>
              </a:buClr>
            </a:pPr>
            <a:r>
              <a:rPr lang="en" sz="2000" kern="0">
                <a:solidFill>
                  <a:srgbClr val="000000"/>
                </a:solidFill>
                <a:latin typeface="Arial"/>
                <a:cs typeface="Arial"/>
                <a:sym typeface="Arial"/>
              </a:rPr>
              <a:t>In a </a:t>
            </a:r>
            <a:r>
              <a:rPr lang="en" sz="2000" b="1" i="1" kern="0">
                <a:solidFill>
                  <a:srgbClr val="000000"/>
                </a:solidFill>
                <a:latin typeface="Arial"/>
                <a:cs typeface="Arial"/>
                <a:sym typeface="Arial"/>
              </a:rPr>
              <a:t>do...while loop; </a:t>
            </a:r>
            <a:endParaRPr sz="2000" b="1" i="1" kern="0">
              <a:solidFill>
                <a:srgbClr val="000000"/>
              </a:solidFill>
              <a:latin typeface="Arial"/>
              <a:cs typeface="Arial"/>
              <a:sym typeface="Arial"/>
            </a:endParaRPr>
          </a:p>
          <a:p>
            <a:pPr marL="609585" indent="-431789" defTabSz="1219170">
              <a:lnSpc>
                <a:spcPct val="115000"/>
              </a:lnSpc>
              <a:spcBef>
                <a:spcPts val="1600"/>
              </a:spcBef>
              <a:buClr>
                <a:srgbClr val="000000"/>
              </a:buClr>
              <a:buSzPts val="1500"/>
              <a:buFont typeface="Arial"/>
              <a:buChar char="●"/>
            </a:pPr>
            <a:r>
              <a:rPr lang="en" sz="2000" kern="0">
                <a:solidFill>
                  <a:srgbClr val="000000"/>
                </a:solidFill>
                <a:latin typeface="Arial"/>
                <a:cs typeface="Arial"/>
                <a:sym typeface="Arial"/>
              </a:rPr>
              <a:t>the statements are executed without testing the condition, the first time.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From the second time only the condition is observed.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This means that the programmer does not have control right from the beginning of its execution. </a:t>
            </a:r>
            <a:endParaRPr sz="2000" kern="0">
              <a:solidFill>
                <a:srgbClr val="000000"/>
              </a:solidFill>
              <a:latin typeface="Arial"/>
              <a:cs typeface="Arial"/>
              <a:sym typeface="Arial"/>
            </a:endParaRPr>
          </a:p>
          <a:p>
            <a:pPr defTabSz="1219170">
              <a:lnSpc>
                <a:spcPct val="115000"/>
              </a:lnSpc>
              <a:spcBef>
                <a:spcPts val="1600"/>
              </a:spcBef>
              <a:buClr>
                <a:srgbClr val="000000"/>
              </a:buClr>
            </a:pPr>
            <a:r>
              <a:rPr lang="en" sz="2000" kern="0">
                <a:solidFill>
                  <a:srgbClr val="000000"/>
                </a:solidFill>
                <a:latin typeface="Arial"/>
                <a:cs typeface="Arial"/>
                <a:sym typeface="Arial"/>
              </a:rPr>
              <a:t>In a </a:t>
            </a:r>
            <a:r>
              <a:rPr lang="en" sz="2000" b="1" i="1" kern="0">
                <a:solidFill>
                  <a:srgbClr val="000000"/>
                </a:solidFill>
                <a:latin typeface="Arial"/>
                <a:cs typeface="Arial"/>
                <a:sym typeface="Arial"/>
              </a:rPr>
              <a:t>while loop</a:t>
            </a:r>
            <a:r>
              <a:rPr lang="en" sz="2000" kern="0">
                <a:solidFill>
                  <a:srgbClr val="000000"/>
                </a:solidFill>
                <a:latin typeface="Arial"/>
                <a:cs typeface="Arial"/>
                <a:sym typeface="Arial"/>
              </a:rPr>
              <a:t>, </a:t>
            </a:r>
            <a:endParaRPr sz="2000" kern="0">
              <a:solidFill>
                <a:srgbClr val="000000"/>
              </a:solidFill>
              <a:latin typeface="Arial"/>
              <a:cs typeface="Arial"/>
              <a:sym typeface="Arial"/>
            </a:endParaRPr>
          </a:p>
          <a:p>
            <a:pPr marL="609585" indent="-431789" defTabSz="1219170">
              <a:lnSpc>
                <a:spcPct val="115000"/>
              </a:lnSpc>
              <a:spcBef>
                <a:spcPts val="1600"/>
              </a:spcBef>
              <a:buClr>
                <a:srgbClr val="000000"/>
              </a:buClr>
              <a:buSzPts val="1500"/>
              <a:buFont typeface="Arial"/>
              <a:buChar char="●"/>
            </a:pPr>
            <a:r>
              <a:rPr lang="en" sz="2000" kern="0">
                <a:solidFill>
                  <a:srgbClr val="000000"/>
                </a:solidFill>
                <a:latin typeface="Arial"/>
                <a:cs typeface="Arial"/>
                <a:sym typeface="Arial"/>
              </a:rPr>
              <a:t>the condition is tested first and then only the statements are executed. </a:t>
            </a:r>
            <a:endParaRPr sz="2000" kern="0">
              <a:solidFill>
                <a:srgbClr val="000000"/>
              </a:solidFill>
              <a:latin typeface="Arial"/>
              <a:cs typeface="Arial"/>
              <a:sym typeface="Arial"/>
            </a:endParaRPr>
          </a:p>
          <a:p>
            <a:pPr marL="609585" indent="-431789" defTabSz="1219170">
              <a:lnSpc>
                <a:spcPct val="115000"/>
              </a:lnSpc>
              <a:buClr>
                <a:srgbClr val="000000"/>
              </a:buClr>
              <a:buSzPts val="1500"/>
              <a:buFont typeface="Arial"/>
              <a:buChar char="●"/>
            </a:pPr>
            <a:r>
              <a:rPr lang="en" sz="2000" kern="0">
                <a:solidFill>
                  <a:srgbClr val="000000"/>
                </a:solidFill>
                <a:latin typeface="Arial"/>
                <a:cs typeface="Arial"/>
                <a:sym typeface="Arial"/>
              </a:rPr>
              <a:t>This means it provides better control right from the beginning. </a:t>
            </a:r>
            <a:endParaRPr sz="2000" kern="0">
              <a:solidFill>
                <a:srgbClr val="000000"/>
              </a:solidFill>
              <a:latin typeface="Arial"/>
              <a:cs typeface="Arial"/>
              <a:sym typeface="Arial"/>
            </a:endParaRPr>
          </a:p>
          <a:p>
            <a:pPr defTabSz="1219170">
              <a:lnSpc>
                <a:spcPct val="115000"/>
              </a:lnSpc>
              <a:spcBef>
                <a:spcPts val="1600"/>
              </a:spcBef>
              <a:spcAft>
                <a:spcPts val="1600"/>
              </a:spcAft>
              <a:buClr>
                <a:srgbClr val="000000"/>
              </a:buClr>
            </a:pPr>
            <a:r>
              <a:rPr lang="en" sz="2000" kern="0">
                <a:solidFill>
                  <a:srgbClr val="000000"/>
                </a:solidFill>
                <a:latin typeface="Arial"/>
                <a:cs typeface="Arial"/>
                <a:sym typeface="Arial"/>
              </a:rPr>
              <a:t>Hence, while loop is more efficient than do...while loop.</a:t>
            </a:r>
            <a:endParaRPr sz="2000" kern="0">
              <a:solidFill>
                <a:srgbClr val="000000"/>
              </a:solidFill>
              <a:latin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84"/>
          <p:cNvPicPr preferRelativeResize="0"/>
          <p:nvPr/>
        </p:nvPicPr>
        <p:blipFill rotWithShape="1">
          <a:blip r:embed="rId3">
            <a:alphaModFix/>
          </a:blip>
          <a:srcRect b="2959"/>
          <a:stretch/>
        </p:blipFill>
        <p:spPr>
          <a:xfrm>
            <a:off x="203200" y="508001"/>
            <a:ext cx="6546467" cy="6260367"/>
          </a:xfrm>
          <a:prstGeom prst="rect">
            <a:avLst/>
          </a:prstGeom>
          <a:noFill/>
          <a:ln>
            <a:noFill/>
          </a:ln>
        </p:spPr>
      </p:pic>
      <p:pic>
        <p:nvPicPr>
          <p:cNvPr id="457" name="Google Shape;457;p84"/>
          <p:cNvPicPr preferRelativeResize="0"/>
          <p:nvPr/>
        </p:nvPicPr>
        <p:blipFill rotWithShape="1">
          <a:blip r:embed="rId4">
            <a:alphaModFix/>
          </a:blip>
          <a:srcRect b="2959"/>
          <a:stretch/>
        </p:blipFill>
        <p:spPr>
          <a:xfrm>
            <a:off x="5791200" y="508001"/>
            <a:ext cx="5974032" cy="6260367"/>
          </a:xfrm>
          <a:prstGeom prst="rect">
            <a:avLst/>
          </a:prstGeom>
          <a:noFill/>
          <a:ln>
            <a:noFill/>
          </a:ln>
        </p:spPr>
      </p:pic>
      <p:sp>
        <p:nvSpPr>
          <p:cNvPr id="458" name="Google Shape;458;p84"/>
          <p:cNvSpPr txBox="1"/>
          <p:nvPr/>
        </p:nvSpPr>
        <p:spPr>
          <a:xfrm>
            <a:off x="753033" y="1"/>
            <a:ext cx="9520400" cy="1010493"/>
          </a:xfrm>
          <a:prstGeom prst="rect">
            <a:avLst/>
          </a:prstGeom>
          <a:noFill/>
          <a:ln>
            <a:noFill/>
          </a:ln>
        </p:spPr>
        <p:txBody>
          <a:bodyPr spcFirstLastPara="1" wrap="square" lIns="121900" tIns="121900" rIns="121900" bIns="121900" anchor="t" anchorCtr="0">
            <a:spAutoFit/>
          </a:bodyPr>
          <a:lstStyle/>
          <a:p>
            <a:pPr defTabSz="1219170">
              <a:lnSpc>
                <a:spcPct val="115000"/>
              </a:lnSpc>
              <a:spcBef>
                <a:spcPts val="1600"/>
              </a:spcBef>
              <a:spcAft>
                <a:spcPts val="1600"/>
              </a:spcAft>
              <a:buClr>
                <a:srgbClr val="000000"/>
              </a:buClr>
            </a:pPr>
            <a:r>
              <a:rPr lang="en" sz="2000" kern="0">
                <a:solidFill>
                  <a:srgbClr val="000000"/>
                </a:solidFill>
                <a:highlight>
                  <a:srgbClr val="FFFF00"/>
                </a:highlight>
                <a:latin typeface="Arial"/>
                <a:cs typeface="Arial"/>
                <a:sym typeface="Arial"/>
              </a:rPr>
              <a:t>Out of </a:t>
            </a:r>
            <a:r>
              <a:rPr lang="en" sz="2000" kern="0">
                <a:solidFill>
                  <a:srgbClr val="0000FF"/>
                </a:solidFill>
                <a:highlight>
                  <a:srgbClr val="FFFF00"/>
                </a:highlight>
                <a:latin typeface="Arial"/>
                <a:cs typeface="Arial"/>
                <a:sym typeface="Arial"/>
              </a:rPr>
              <a:t>do...while</a:t>
            </a:r>
            <a:r>
              <a:rPr lang="en" sz="2000" kern="0">
                <a:solidFill>
                  <a:srgbClr val="000000"/>
                </a:solidFill>
                <a:highlight>
                  <a:srgbClr val="FFFF00"/>
                </a:highlight>
                <a:latin typeface="Arial"/>
                <a:cs typeface="Arial"/>
                <a:sym typeface="Arial"/>
              </a:rPr>
              <a:t> and </a:t>
            </a:r>
            <a:r>
              <a:rPr lang="en" sz="2000" kern="0">
                <a:solidFill>
                  <a:srgbClr val="0000FF"/>
                </a:solidFill>
                <a:highlight>
                  <a:srgbClr val="FFFF00"/>
                </a:highlight>
                <a:latin typeface="Arial"/>
                <a:cs typeface="Arial"/>
                <a:sym typeface="Arial"/>
              </a:rPr>
              <a:t>while</a:t>
            </a:r>
            <a:r>
              <a:rPr lang="en" sz="2000" kern="0">
                <a:solidFill>
                  <a:srgbClr val="000000"/>
                </a:solidFill>
                <a:highlight>
                  <a:srgbClr val="FFFF00"/>
                </a:highlight>
                <a:latin typeface="Arial"/>
                <a:cs typeface="Arial"/>
                <a:sym typeface="Arial"/>
              </a:rPr>
              <a:t> - </a:t>
            </a:r>
            <a:r>
              <a:rPr lang="en" sz="2000" kern="0">
                <a:solidFill>
                  <a:srgbClr val="FF0000"/>
                </a:solidFill>
                <a:highlight>
                  <a:srgbClr val="FFFF00"/>
                </a:highlight>
                <a:latin typeface="Arial"/>
                <a:cs typeface="Arial"/>
                <a:sym typeface="Arial"/>
              </a:rPr>
              <a:t>which loop is efficient?</a:t>
            </a:r>
            <a:endParaRPr sz="2000" kern="0">
              <a:solidFill>
                <a:srgbClr val="FF0000"/>
              </a:solidFill>
              <a:highlight>
                <a:srgbClr val="FFFF00"/>
              </a:highlight>
              <a:latin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p:nvPr/>
        </p:nvSpPr>
        <p:spPr>
          <a:xfrm>
            <a:off x="0" y="0"/>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12" name="Google Shape;312;p45"/>
          <p:cNvSpPr txBox="1"/>
          <p:nvPr/>
        </p:nvSpPr>
        <p:spPr>
          <a:xfrm>
            <a:off x="0" y="6468001"/>
            <a:ext cx="12192000" cy="389746"/>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933" i="1" kern="0">
                <a:solidFill>
                  <a:srgbClr val="000000"/>
                </a:solidFill>
                <a:latin typeface="Arial"/>
                <a:cs typeface="Arial"/>
                <a:sym typeface="Arial"/>
              </a:rPr>
              <a:t>Ref: book: Core Java: An Integrated Approach, By R. Nageswara Rao/kogent Solutions.</a:t>
            </a:r>
            <a:endParaRPr sz="933" i="1" kern="0">
              <a:solidFill>
                <a:srgbClr val="000000"/>
              </a:solidFill>
              <a:latin typeface="Arial"/>
              <a:cs typeface="Arial"/>
              <a:sym typeface="Arial"/>
            </a:endParaRPr>
          </a:p>
        </p:txBody>
      </p:sp>
      <p:sp>
        <p:nvSpPr>
          <p:cNvPr id="313" name="Google Shape;313;p4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6</a:t>
            </a:fld>
            <a:endParaRPr kern="0">
              <a:solidFill>
                <a:srgbClr val="595959"/>
              </a:solidFill>
              <a:latin typeface="Arial"/>
              <a:cs typeface="Arial"/>
              <a:sym typeface="Arial"/>
            </a:endParaRPr>
          </a:p>
        </p:txBody>
      </p:sp>
      <p:sp>
        <p:nvSpPr>
          <p:cNvPr id="314" name="Google Shape;314;p45"/>
          <p:cNvSpPr txBox="1"/>
          <p:nvPr/>
        </p:nvSpPr>
        <p:spPr>
          <a:xfrm>
            <a:off x="1527400" y="263700"/>
            <a:ext cx="9323600" cy="5478575"/>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600"/>
              </a:spcBef>
              <a:buClr>
                <a:srgbClr val="000000"/>
              </a:buClr>
            </a:pPr>
            <a:r>
              <a:rPr lang="en" sz="2133" b="1" kern="0">
                <a:solidFill>
                  <a:srgbClr val="000000"/>
                </a:solidFill>
                <a:latin typeface="Arial"/>
                <a:cs typeface="Arial"/>
                <a:sym typeface="Arial"/>
              </a:rPr>
              <a:t>Simple: </a:t>
            </a:r>
            <a:endParaRPr sz="2133" b="1" kern="0">
              <a:solidFill>
                <a:srgbClr val="000000"/>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kern="0">
                <a:solidFill>
                  <a:srgbClr val="000000"/>
                </a:solidFill>
                <a:latin typeface="Arial"/>
                <a:cs typeface="Arial"/>
                <a:sym typeface="Arial"/>
              </a:rPr>
              <a:t>Java is a simple programming language.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Rather than saying that this is the feature of Java, we can say that </a:t>
            </a:r>
            <a:r>
              <a:rPr lang="en" sz="1733" kern="0">
                <a:solidFill>
                  <a:srgbClr val="0000FF"/>
                </a:solidFill>
                <a:latin typeface="Arial"/>
                <a:cs typeface="Arial"/>
                <a:sym typeface="Arial"/>
              </a:rPr>
              <a:t>this is the design aim of Java. </a:t>
            </a:r>
            <a:endParaRPr sz="1733" kern="0">
              <a:solidFill>
                <a:srgbClr val="0000FF"/>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When 'Java is developed, they wanted it to be simple </a:t>
            </a:r>
            <a:br>
              <a:rPr lang="en" sz="1733" kern="0">
                <a:solidFill>
                  <a:srgbClr val="000000"/>
                </a:solidFill>
                <a:latin typeface="Arial"/>
                <a:cs typeface="Arial"/>
                <a:sym typeface="Arial"/>
              </a:rPr>
            </a:br>
            <a:r>
              <a:rPr lang="en" sz="1733" kern="0">
                <a:solidFill>
                  <a:srgbClr val="0000FF"/>
                </a:solidFill>
                <a:latin typeface="Arial"/>
                <a:cs typeface="Arial"/>
                <a:sym typeface="Arial"/>
              </a:rPr>
              <a:t>because</a:t>
            </a:r>
            <a:r>
              <a:rPr lang="en" sz="1733" kern="0">
                <a:solidFill>
                  <a:srgbClr val="000000"/>
                </a:solidFill>
                <a:latin typeface="Arial"/>
                <a:cs typeface="Arial"/>
                <a:sym typeface="Arial"/>
              </a:rPr>
              <a:t> it has to work on </a:t>
            </a:r>
            <a:r>
              <a:rPr lang="en" sz="1733" i="1" kern="0">
                <a:solidFill>
                  <a:srgbClr val="0000FF"/>
                </a:solidFill>
                <a:latin typeface="Arial"/>
                <a:cs typeface="Arial"/>
                <a:sym typeface="Arial"/>
              </a:rPr>
              <a:t>electronic devices, where </a:t>
            </a:r>
            <a:r>
              <a:rPr lang="en" sz="1733" b="1" i="1" kern="0">
                <a:solidFill>
                  <a:srgbClr val="0000FF"/>
                </a:solidFill>
                <a:latin typeface="Arial"/>
                <a:cs typeface="Arial"/>
                <a:sym typeface="Arial"/>
              </a:rPr>
              <a:t>less memory</a:t>
            </a:r>
            <a:r>
              <a:rPr lang="en" sz="1733" i="1" kern="0">
                <a:solidFill>
                  <a:srgbClr val="0000FF"/>
                </a:solidFill>
                <a:latin typeface="Arial"/>
                <a:cs typeface="Arial"/>
                <a:sym typeface="Arial"/>
              </a:rPr>
              <a:t> is available.' </a:t>
            </a:r>
            <a:endParaRPr sz="1733" i="1" kern="0">
              <a:solidFill>
                <a:srgbClr val="0000FF"/>
              </a:solidFill>
              <a:latin typeface="Arial"/>
              <a:cs typeface="Arial"/>
              <a:sym typeface="Arial"/>
            </a:endParaRPr>
          </a:p>
          <a:p>
            <a:pPr defTabSz="1219170">
              <a:lnSpc>
                <a:spcPct val="115000"/>
              </a:lnSpc>
              <a:spcBef>
                <a:spcPts val="1600"/>
              </a:spcBef>
              <a:buClr>
                <a:srgbClr val="000000"/>
              </a:buClr>
            </a:pPr>
            <a:r>
              <a:rPr lang="en" sz="2000" b="1" kern="0">
                <a:solidFill>
                  <a:srgbClr val="000000"/>
                </a:solidFill>
                <a:latin typeface="Arial"/>
                <a:cs typeface="Arial"/>
                <a:sym typeface="Arial"/>
              </a:rPr>
              <a:t>Now the question is how Java is made simple? </a:t>
            </a:r>
            <a:endParaRPr sz="2000" b="1" kern="0">
              <a:solidFill>
                <a:srgbClr val="000000"/>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kern="0">
                <a:solidFill>
                  <a:srgbClr val="000000"/>
                </a:solidFill>
                <a:latin typeface="Arial"/>
                <a:cs typeface="Arial"/>
                <a:sym typeface="Arial"/>
              </a:rPr>
              <a:t>First of all, the </a:t>
            </a:r>
            <a:r>
              <a:rPr lang="en" sz="1733" i="1" kern="0">
                <a:solidFill>
                  <a:srgbClr val="000000"/>
                </a:solidFill>
                <a:latin typeface="Arial"/>
                <a:cs typeface="Arial"/>
                <a:sym typeface="Arial"/>
              </a:rPr>
              <a:t>difficult concepts of C and C++ have been omitted</a:t>
            </a:r>
            <a:r>
              <a:rPr lang="en" sz="1733" kern="0">
                <a:solidFill>
                  <a:srgbClr val="000000"/>
                </a:solidFill>
                <a:latin typeface="Arial"/>
                <a:cs typeface="Arial"/>
                <a:sym typeface="Arial"/>
              </a:rPr>
              <a:t> in Java.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For example, the concept of </a:t>
            </a:r>
            <a:r>
              <a:rPr lang="en" sz="1733" i="1" kern="0">
                <a:solidFill>
                  <a:srgbClr val="0000FF"/>
                </a:solidFill>
                <a:latin typeface="Arial"/>
                <a:cs typeface="Arial"/>
                <a:sym typeface="Arial"/>
              </a:rPr>
              <a:t>pointers</a:t>
            </a:r>
            <a:r>
              <a:rPr lang="en" sz="1733" kern="0">
                <a:solidFill>
                  <a:srgbClr val="000000"/>
                </a:solidFill>
                <a:latin typeface="Arial"/>
                <a:cs typeface="Arial"/>
                <a:sym typeface="Arial"/>
              </a:rPr>
              <a:t> - which is very difficult for both learners and programmers-has been completely eliminated from Java.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Next, JavaSoft </a:t>
            </a:r>
            <a:r>
              <a:rPr lang="en" sz="1333" i="1" kern="0">
                <a:solidFill>
                  <a:srgbClr val="000000"/>
                </a:solidFill>
                <a:latin typeface="Arial"/>
                <a:cs typeface="Arial"/>
                <a:sym typeface="Arial"/>
              </a:rPr>
              <a:t>(the team who develoPed Java is called with this name)</a:t>
            </a:r>
            <a:r>
              <a:rPr lang="en" sz="1733" kern="0">
                <a:solidFill>
                  <a:srgbClr val="000000"/>
                </a:solidFill>
                <a:latin typeface="Arial"/>
                <a:cs typeface="Arial"/>
                <a:sym typeface="Arial"/>
              </a:rPr>
              <a:t> people maintained the </a:t>
            </a:r>
            <a:r>
              <a:rPr lang="en" sz="1733" kern="0">
                <a:solidFill>
                  <a:srgbClr val="0000FF"/>
                </a:solidFill>
                <a:latin typeface="Arial"/>
                <a:cs typeface="Arial"/>
                <a:sym typeface="Arial"/>
              </a:rPr>
              <a:t>same syntax of C and C++</a:t>
            </a:r>
            <a:r>
              <a:rPr lang="en" sz="1733" kern="0">
                <a:solidFill>
                  <a:srgbClr val="000000"/>
                </a:solidFill>
                <a:latin typeface="Arial"/>
                <a:cs typeface="Arial"/>
                <a:sym typeface="Arial"/>
              </a:rPr>
              <a:t> in </a:t>
            </a:r>
            <a:r>
              <a:rPr lang="en" sz="1733" kern="0">
                <a:solidFill>
                  <a:srgbClr val="980000"/>
                </a:solidFill>
                <a:latin typeface="Arial"/>
                <a:cs typeface="Arial"/>
                <a:sym typeface="Arial"/>
              </a:rPr>
              <a:t>Java</a:t>
            </a:r>
            <a:r>
              <a:rPr lang="en" sz="1733" kern="0">
                <a:solidFill>
                  <a:srgbClr val="000000"/>
                </a:solidFill>
                <a:latin typeface="Arial"/>
                <a:cs typeface="Arial"/>
                <a:sym typeface="Arial"/>
              </a:rPr>
              <a:t>, so that a programmer who knows C or C++ will find Java already familiar.</a:t>
            </a:r>
            <a:br>
              <a:rPr lang="en" sz="1733" kern="0">
                <a:solidFill>
                  <a:srgbClr val="000000"/>
                </a:solidFill>
                <a:latin typeface="Arial"/>
                <a:cs typeface="Arial"/>
                <a:sym typeface="Arial"/>
              </a:rPr>
            </a:br>
            <a:endParaRPr sz="1733" kern="0">
              <a:solidFill>
                <a:srgbClr val="000000"/>
              </a:solidFill>
              <a:latin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6"/>
          <p:cNvSpPr/>
          <p:nvPr/>
        </p:nvSpPr>
        <p:spPr>
          <a:xfrm>
            <a:off x="0" y="0"/>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20" name="Google Shape;320;p46"/>
          <p:cNvSpPr txBox="1"/>
          <p:nvPr/>
        </p:nvSpPr>
        <p:spPr>
          <a:xfrm>
            <a:off x="0" y="6468001"/>
            <a:ext cx="12192000" cy="389746"/>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933" i="1" kern="0">
                <a:solidFill>
                  <a:srgbClr val="000000"/>
                </a:solidFill>
                <a:latin typeface="Arial"/>
                <a:cs typeface="Arial"/>
                <a:sym typeface="Arial"/>
              </a:rPr>
              <a:t>Ref: book: Core Java: An Integrated Approach, By R. Nageswara Rao/kogent Solutions.</a:t>
            </a:r>
            <a:endParaRPr sz="933" i="1" kern="0">
              <a:solidFill>
                <a:srgbClr val="000000"/>
              </a:solidFill>
              <a:latin typeface="Arial"/>
              <a:cs typeface="Arial"/>
              <a:sym typeface="Arial"/>
            </a:endParaRPr>
          </a:p>
        </p:txBody>
      </p:sp>
      <p:sp>
        <p:nvSpPr>
          <p:cNvPr id="321" name="Google Shape;321;p4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7</a:t>
            </a:fld>
            <a:endParaRPr kern="0">
              <a:solidFill>
                <a:srgbClr val="595959"/>
              </a:solidFill>
              <a:latin typeface="Arial"/>
              <a:cs typeface="Arial"/>
              <a:sym typeface="Arial"/>
            </a:endParaRPr>
          </a:p>
        </p:txBody>
      </p:sp>
      <p:sp>
        <p:nvSpPr>
          <p:cNvPr id="322" name="Google Shape;322;p46"/>
          <p:cNvSpPr txBox="1"/>
          <p:nvPr/>
        </p:nvSpPr>
        <p:spPr>
          <a:xfrm>
            <a:off x="1527400" y="263701"/>
            <a:ext cx="9323600" cy="5157525"/>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600"/>
              </a:spcBef>
              <a:buClr>
                <a:srgbClr val="000000"/>
              </a:buClr>
            </a:pPr>
            <a:r>
              <a:rPr lang="en" sz="1733" b="1" kern="0">
                <a:solidFill>
                  <a:srgbClr val="FF0000"/>
                </a:solidFill>
                <a:latin typeface="Arial"/>
                <a:cs typeface="Arial"/>
                <a:sym typeface="Arial"/>
              </a:rPr>
              <a:t>Quick Question:</a:t>
            </a:r>
            <a:endParaRPr sz="1733" b="1" kern="0">
              <a:solidFill>
                <a:srgbClr val="FF0000"/>
              </a:solidFill>
              <a:latin typeface="Arial"/>
              <a:cs typeface="Arial"/>
              <a:sym typeface="Arial"/>
            </a:endParaRPr>
          </a:p>
          <a:p>
            <a:pPr defTabSz="1219170">
              <a:lnSpc>
                <a:spcPct val="115000"/>
              </a:lnSpc>
              <a:spcBef>
                <a:spcPts val="1600"/>
              </a:spcBef>
              <a:buClr>
                <a:srgbClr val="000000"/>
              </a:buClr>
              <a:buSzPts val="1100"/>
            </a:pPr>
            <a:r>
              <a:rPr lang="en" sz="1733" b="1" kern="0">
                <a:solidFill>
                  <a:srgbClr val="FF0000"/>
                </a:solidFill>
                <a:latin typeface="Arial"/>
                <a:cs typeface="Arial"/>
                <a:sym typeface="Arial"/>
              </a:rPr>
              <a:t>Why pointers are eliminated from Java?</a:t>
            </a:r>
            <a:endParaRPr sz="1733" b="1" kern="0">
              <a:solidFill>
                <a:srgbClr val="FF0000"/>
              </a:solidFill>
              <a:latin typeface="Arial"/>
              <a:cs typeface="Arial"/>
              <a:sym typeface="Arial"/>
            </a:endParaRPr>
          </a:p>
          <a:p>
            <a:pPr marL="609585" indent="-414856" defTabSz="1219170">
              <a:lnSpc>
                <a:spcPct val="115000"/>
              </a:lnSpc>
              <a:spcBef>
                <a:spcPts val="1600"/>
              </a:spcBef>
              <a:buClr>
                <a:srgbClr val="000000"/>
              </a:buClr>
              <a:buSzPts val="1300"/>
              <a:buFont typeface="Arial"/>
              <a:buAutoNum type="arabicPeriod"/>
            </a:pPr>
            <a:r>
              <a:rPr lang="en" sz="1733" kern="0">
                <a:solidFill>
                  <a:srgbClr val="000000"/>
                </a:solidFill>
                <a:latin typeface="Arial"/>
                <a:cs typeface="Arial"/>
                <a:sym typeface="Arial"/>
              </a:rPr>
              <a:t>Pointers lead to </a:t>
            </a:r>
            <a:r>
              <a:rPr lang="en" sz="1733" i="1" kern="0">
                <a:solidFill>
                  <a:srgbClr val="000000"/>
                </a:solidFill>
                <a:latin typeface="Arial"/>
                <a:cs typeface="Arial"/>
                <a:sym typeface="Arial"/>
              </a:rPr>
              <a:t>confusion</a:t>
            </a:r>
            <a:r>
              <a:rPr lang="en" sz="1733" kern="0">
                <a:solidFill>
                  <a:srgbClr val="000000"/>
                </a:solidFill>
                <a:latin typeface="Arial"/>
                <a:cs typeface="Arial"/>
                <a:sym typeface="Arial"/>
              </a:rPr>
              <a:t> for a programmer.</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AutoNum type="arabicPeriod"/>
            </a:pPr>
            <a:r>
              <a:rPr lang="en" sz="1733" kern="0">
                <a:solidFill>
                  <a:srgbClr val="000000"/>
                </a:solidFill>
                <a:latin typeface="Arial"/>
                <a:cs typeface="Arial"/>
                <a:sym typeface="Arial"/>
              </a:rPr>
              <a:t>Pointers may </a:t>
            </a:r>
            <a:r>
              <a:rPr lang="en" sz="1733" i="1" kern="0">
                <a:solidFill>
                  <a:srgbClr val="000000"/>
                </a:solidFill>
                <a:latin typeface="Arial"/>
                <a:cs typeface="Arial"/>
                <a:sym typeface="Arial"/>
              </a:rPr>
              <a:t>crash</a:t>
            </a:r>
            <a:r>
              <a:rPr lang="en" sz="1733" kern="0">
                <a:solidFill>
                  <a:srgbClr val="000000"/>
                </a:solidFill>
                <a:latin typeface="Arial"/>
                <a:cs typeface="Arial"/>
                <a:sym typeface="Arial"/>
              </a:rPr>
              <a:t> a program easily, for example, when we add two pointers, the program, crashes immediately.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AutoNum type="arabicPeriod"/>
            </a:pPr>
            <a:r>
              <a:rPr lang="en" sz="1733" kern="0">
                <a:solidFill>
                  <a:srgbClr val="000000"/>
                </a:solidFill>
                <a:latin typeface="Arial"/>
                <a:cs typeface="Arial"/>
                <a:sym typeface="Arial"/>
              </a:rPr>
              <a:t>The same thing could also happen when we forgot to free the memory allotted to a variable and </a:t>
            </a:r>
            <a:r>
              <a:rPr lang="en" sz="1733" i="1" kern="0">
                <a:solidFill>
                  <a:srgbClr val="000000"/>
                </a:solidFill>
                <a:latin typeface="Arial"/>
                <a:cs typeface="Arial"/>
                <a:sym typeface="Arial"/>
              </a:rPr>
              <a:t>reallot</a:t>
            </a:r>
            <a:r>
              <a:rPr lang="en" sz="1733" kern="0">
                <a:solidFill>
                  <a:srgbClr val="000000"/>
                </a:solidFill>
                <a:latin typeface="Arial"/>
                <a:cs typeface="Arial"/>
                <a:sym typeface="Arial"/>
              </a:rPr>
              <a:t> it to some other variable.</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AutoNum type="arabicPeriod"/>
            </a:pPr>
            <a:r>
              <a:rPr lang="en" sz="1733" kern="0">
                <a:solidFill>
                  <a:srgbClr val="000000"/>
                </a:solidFill>
                <a:latin typeface="Arial"/>
                <a:cs typeface="Arial"/>
                <a:sym typeface="Arial"/>
              </a:rPr>
              <a:t>Pointers </a:t>
            </a:r>
            <a:r>
              <a:rPr lang="en" sz="1733" i="1" kern="0">
                <a:solidFill>
                  <a:srgbClr val="000000"/>
                </a:solidFill>
                <a:latin typeface="Arial"/>
                <a:cs typeface="Arial"/>
                <a:sym typeface="Arial"/>
              </a:rPr>
              <a:t>break</a:t>
            </a:r>
            <a:r>
              <a:rPr lang="en" sz="1733" kern="0">
                <a:solidFill>
                  <a:srgbClr val="000000"/>
                </a:solidFill>
                <a:latin typeface="Arial"/>
                <a:cs typeface="Arial"/>
                <a:sym typeface="Arial"/>
              </a:rPr>
              <a:t> </a:t>
            </a:r>
            <a:r>
              <a:rPr lang="en" sz="1733" i="1" kern="0">
                <a:solidFill>
                  <a:srgbClr val="000000"/>
                </a:solidFill>
                <a:latin typeface="Arial"/>
                <a:cs typeface="Arial"/>
                <a:sym typeface="Arial"/>
              </a:rPr>
              <a:t>security</a:t>
            </a:r>
            <a:r>
              <a:rPr lang="en" sz="1733" kern="0">
                <a:solidFill>
                  <a:srgbClr val="000000"/>
                </a:solidFill>
                <a:latin typeface="Arial"/>
                <a:cs typeface="Arial"/>
                <a:sym typeface="Arial"/>
              </a:rPr>
              <a:t>.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AutoNum type="arabicPeriod"/>
            </a:pPr>
            <a:r>
              <a:rPr lang="en" sz="1733" kern="0">
                <a:solidFill>
                  <a:srgbClr val="000000"/>
                </a:solidFill>
                <a:latin typeface="Arial"/>
                <a:cs typeface="Arial"/>
                <a:sym typeface="Arial"/>
              </a:rPr>
              <a:t>Using pointers, harmful programs like </a:t>
            </a:r>
            <a:r>
              <a:rPr lang="en" sz="1733" i="1" kern="0">
                <a:solidFill>
                  <a:srgbClr val="000000"/>
                </a:solidFill>
                <a:latin typeface="Arial"/>
                <a:cs typeface="Arial"/>
                <a:sym typeface="Arial"/>
              </a:rPr>
              <a:t>Virus</a:t>
            </a:r>
            <a:r>
              <a:rPr lang="en" sz="1733" kern="0">
                <a:solidFill>
                  <a:srgbClr val="000000"/>
                </a:solidFill>
                <a:latin typeface="Arial"/>
                <a:cs typeface="Arial"/>
                <a:sym typeface="Arial"/>
              </a:rPr>
              <a:t> and other </a:t>
            </a:r>
            <a:r>
              <a:rPr lang="en" sz="1733" i="1" kern="0">
                <a:solidFill>
                  <a:srgbClr val="000000"/>
                </a:solidFill>
                <a:latin typeface="Arial"/>
                <a:cs typeface="Arial"/>
                <a:sym typeface="Arial"/>
              </a:rPr>
              <a:t>hacking</a:t>
            </a:r>
            <a:r>
              <a:rPr lang="en" sz="1733" kern="0">
                <a:solidFill>
                  <a:srgbClr val="000000"/>
                </a:solidFill>
                <a:latin typeface="Arial"/>
                <a:cs typeface="Arial"/>
                <a:sym typeface="Arial"/>
              </a:rPr>
              <a:t> programs can be developed.</a:t>
            </a:r>
            <a:endParaRPr sz="1733" kern="0">
              <a:solidFill>
                <a:srgbClr val="000000"/>
              </a:solidFill>
              <a:latin typeface="Arial"/>
              <a:cs typeface="Arial"/>
              <a:sym typeface="Arial"/>
            </a:endParaRPr>
          </a:p>
          <a:p>
            <a:pPr defTabSz="1219170">
              <a:lnSpc>
                <a:spcPct val="115000"/>
              </a:lnSpc>
              <a:spcBef>
                <a:spcPts val="1600"/>
              </a:spcBef>
              <a:buClr>
                <a:srgbClr val="000000"/>
              </a:buClr>
            </a:pPr>
            <a:r>
              <a:rPr lang="en" sz="1733" kern="0">
                <a:solidFill>
                  <a:srgbClr val="000000"/>
                </a:solidFill>
                <a:latin typeface="Arial"/>
                <a:cs typeface="Arial"/>
                <a:sym typeface="Arial"/>
              </a:rPr>
              <a:t>Because of the above reasons, pointers have been eliminated from Java.</a:t>
            </a:r>
            <a:endParaRPr sz="1733" kern="0">
              <a:solidFill>
                <a:srgbClr val="000000"/>
              </a:solidFill>
              <a:latin typeface="Arial"/>
              <a:cs typeface="Arial"/>
              <a:sym typeface="Arial"/>
            </a:endParaRPr>
          </a:p>
          <a:p>
            <a:pPr defTabSz="1219170">
              <a:lnSpc>
                <a:spcPct val="115000"/>
              </a:lnSpc>
              <a:spcBef>
                <a:spcPts val="1600"/>
              </a:spcBef>
              <a:spcAft>
                <a:spcPts val="1600"/>
              </a:spcAft>
              <a:buClr>
                <a:srgbClr val="000000"/>
              </a:buClr>
            </a:pPr>
            <a:endParaRPr sz="1733" kern="0">
              <a:solidFill>
                <a:srgbClr val="000000"/>
              </a:solidFill>
              <a:latin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p:nvPr/>
        </p:nvSpPr>
        <p:spPr>
          <a:xfrm>
            <a:off x="0" y="0"/>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28" name="Google Shape;328;p47"/>
          <p:cNvSpPr txBox="1"/>
          <p:nvPr/>
        </p:nvSpPr>
        <p:spPr>
          <a:xfrm>
            <a:off x="0" y="6468001"/>
            <a:ext cx="12192000" cy="389746"/>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933" i="1" kern="0">
                <a:solidFill>
                  <a:srgbClr val="000000"/>
                </a:solidFill>
                <a:latin typeface="Arial"/>
                <a:cs typeface="Arial"/>
                <a:sym typeface="Arial"/>
              </a:rPr>
              <a:t>Ref: book: Core Java: An Integrated Approach, By R. Nageswara Rao/kogent Solutions.</a:t>
            </a:r>
            <a:endParaRPr sz="933" i="1" kern="0">
              <a:solidFill>
                <a:srgbClr val="000000"/>
              </a:solidFill>
              <a:latin typeface="Arial"/>
              <a:cs typeface="Arial"/>
              <a:sym typeface="Arial"/>
            </a:endParaRPr>
          </a:p>
        </p:txBody>
      </p:sp>
      <p:sp>
        <p:nvSpPr>
          <p:cNvPr id="329" name="Google Shape;329;p47"/>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8</a:t>
            </a:fld>
            <a:endParaRPr kern="0">
              <a:solidFill>
                <a:srgbClr val="595959"/>
              </a:solidFill>
              <a:latin typeface="Arial"/>
              <a:cs typeface="Arial"/>
              <a:sym typeface="Arial"/>
            </a:endParaRPr>
          </a:p>
        </p:txBody>
      </p:sp>
      <p:sp>
        <p:nvSpPr>
          <p:cNvPr id="330" name="Google Shape;330;p47"/>
          <p:cNvSpPr txBox="1"/>
          <p:nvPr/>
        </p:nvSpPr>
        <p:spPr>
          <a:xfrm>
            <a:off x="1527400" y="263701"/>
            <a:ext cx="9323600" cy="6398634"/>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600"/>
              </a:spcBef>
              <a:buClr>
                <a:srgbClr val="000000"/>
              </a:buClr>
            </a:pPr>
            <a:r>
              <a:rPr lang="en" sz="2133" b="1" kern="0">
                <a:solidFill>
                  <a:srgbClr val="000000"/>
                </a:solidFill>
                <a:latin typeface="Arial"/>
                <a:cs typeface="Arial"/>
                <a:sym typeface="Arial"/>
              </a:rPr>
              <a:t>Object-oriented: </a:t>
            </a:r>
            <a:endParaRPr sz="2133" b="1" kern="0">
              <a:solidFill>
                <a:srgbClr val="000000"/>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kern="0">
                <a:solidFill>
                  <a:srgbClr val="000000"/>
                </a:solidFill>
                <a:latin typeface="Arial"/>
                <a:cs typeface="Arial"/>
                <a:sym typeface="Arial"/>
              </a:rPr>
              <a:t>Java is an object,oriented programming language.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This means Java programs use objects and classes. </a:t>
            </a:r>
            <a:endParaRPr sz="1733" kern="0">
              <a:solidFill>
                <a:srgbClr val="000000"/>
              </a:solidFill>
              <a:latin typeface="Arial"/>
              <a:cs typeface="Arial"/>
              <a:sym typeface="Arial"/>
            </a:endParaRPr>
          </a:p>
          <a:p>
            <a:pPr defTabSz="1219170">
              <a:lnSpc>
                <a:spcPct val="115000"/>
              </a:lnSpc>
              <a:spcBef>
                <a:spcPts val="1600"/>
              </a:spcBef>
              <a:buClr>
                <a:srgbClr val="000000"/>
              </a:buClr>
            </a:pPr>
            <a:r>
              <a:rPr lang="en" sz="1733" b="1" kern="0">
                <a:solidFill>
                  <a:srgbClr val="FF0000"/>
                </a:solidFill>
                <a:latin typeface="Arial"/>
                <a:cs typeface="Arial"/>
                <a:sym typeface="Arial"/>
              </a:rPr>
              <a:t>What is an</a:t>
            </a:r>
            <a:r>
              <a:rPr lang="en" sz="1733" b="1" kern="0">
                <a:solidFill>
                  <a:srgbClr val="000000"/>
                </a:solidFill>
                <a:latin typeface="Arial"/>
                <a:cs typeface="Arial"/>
                <a:sym typeface="Arial"/>
              </a:rPr>
              <a:t> </a:t>
            </a:r>
            <a:r>
              <a:rPr lang="en" sz="1733" b="1" kern="0">
                <a:solidFill>
                  <a:srgbClr val="0000FF"/>
                </a:solidFill>
                <a:latin typeface="Arial"/>
                <a:cs typeface="Arial"/>
                <a:sym typeface="Arial"/>
              </a:rPr>
              <a:t>Object? </a:t>
            </a:r>
            <a:endParaRPr sz="1733" b="1" kern="0">
              <a:solidFill>
                <a:srgbClr val="0000FF"/>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kern="0">
                <a:solidFill>
                  <a:srgbClr val="000000"/>
                </a:solidFill>
                <a:latin typeface="Arial"/>
                <a:cs typeface="Arial"/>
                <a:sym typeface="Arial"/>
              </a:rPr>
              <a:t>An object is anything that really exists in the world and can be distinguished from others.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Everything that we see physically will come into this definition,</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i="1" kern="0">
                <a:solidFill>
                  <a:srgbClr val="000000"/>
                </a:solidFill>
                <a:latin typeface="Arial"/>
                <a:cs typeface="Arial"/>
                <a:sym typeface="Arial"/>
              </a:rPr>
              <a:t>for example</a:t>
            </a:r>
            <a:r>
              <a:rPr lang="en" sz="1733" kern="0">
                <a:solidFill>
                  <a:srgbClr val="000000"/>
                </a:solidFill>
                <a:latin typeface="Arial"/>
                <a:cs typeface="Arial"/>
                <a:sym typeface="Arial"/>
              </a:rPr>
              <a:t>, every human being, a book, a tree, a car, a phone, a house, and so on.</a:t>
            </a:r>
            <a:br>
              <a:rPr lang="en" sz="1733" kern="0">
                <a:solidFill>
                  <a:srgbClr val="000000"/>
                </a:solidFill>
                <a:latin typeface="Arial"/>
                <a:cs typeface="Arial"/>
                <a:sym typeface="Arial"/>
              </a:rPr>
            </a:br>
            <a:endParaRPr sz="2000" b="1"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Now, every object has properties and exhibits certain behavior. Let us try to illustrate this point by taking an example of a dog.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It got properties like name, height; color, 'age, etc. These properties are represented by variables.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Now, the- object dog will have some actions like running, barking, eating, etc. These actions are represented by various methods (functions) in our programming.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In programming, various tasks are done by methods only.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So, we can conclude that objects contain variables and methods.</a:t>
            </a:r>
            <a:endParaRPr sz="1733" kern="0">
              <a:solidFill>
                <a:srgbClr val="000000"/>
              </a:solidFill>
              <a:latin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8"/>
          <p:cNvSpPr/>
          <p:nvPr/>
        </p:nvSpPr>
        <p:spPr>
          <a:xfrm>
            <a:off x="0" y="0"/>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336" name="Google Shape;336;p48"/>
          <p:cNvSpPr txBox="1"/>
          <p:nvPr/>
        </p:nvSpPr>
        <p:spPr>
          <a:xfrm>
            <a:off x="0" y="6468001"/>
            <a:ext cx="12192000" cy="389746"/>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933" i="1" kern="0">
                <a:solidFill>
                  <a:srgbClr val="000000"/>
                </a:solidFill>
                <a:latin typeface="Arial"/>
                <a:cs typeface="Arial"/>
                <a:sym typeface="Arial"/>
              </a:rPr>
              <a:t>Ref: book: Core Java: An Integrated Approach, By R. Nageswara Rao/kogent Solutions.</a:t>
            </a:r>
            <a:endParaRPr sz="933" i="1" kern="0">
              <a:solidFill>
                <a:srgbClr val="000000"/>
              </a:solidFill>
              <a:latin typeface="Arial"/>
              <a:cs typeface="Arial"/>
              <a:sym typeface="Arial"/>
            </a:endParaRPr>
          </a:p>
        </p:txBody>
      </p:sp>
      <p:sp>
        <p:nvSpPr>
          <p:cNvPr id="337" name="Google Shape;337;p4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a:t>
            </a:fld>
            <a:endParaRPr kern="0">
              <a:solidFill>
                <a:srgbClr val="595959"/>
              </a:solidFill>
              <a:latin typeface="Arial"/>
              <a:cs typeface="Arial"/>
              <a:sym typeface="Arial"/>
            </a:endParaRPr>
          </a:p>
        </p:txBody>
      </p:sp>
      <p:sp>
        <p:nvSpPr>
          <p:cNvPr id="338" name="Google Shape;338;p48"/>
          <p:cNvSpPr txBox="1"/>
          <p:nvPr/>
        </p:nvSpPr>
        <p:spPr>
          <a:xfrm>
            <a:off x="1527400" y="263701"/>
            <a:ext cx="9323600" cy="6044691"/>
          </a:xfrm>
          <a:prstGeom prst="rect">
            <a:avLst/>
          </a:prstGeom>
          <a:solidFill>
            <a:srgbClr val="FFFFFF"/>
          </a:solidFill>
          <a:ln>
            <a:noFill/>
          </a:ln>
        </p:spPr>
        <p:txBody>
          <a:bodyPr spcFirstLastPara="1" wrap="square" lIns="121900" tIns="121900" rIns="121900" bIns="121900" anchor="t" anchorCtr="0">
            <a:spAutoFit/>
          </a:bodyPr>
          <a:lstStyle/>
          <a:p>
            <a:pPr defTabSz="1219170">
              <a:lnSpc>
                <a:spcPct val="115000"/>
              </a:lnSpc>
              <a:spcBef>
                <a:spcPts val="1600"/>
              </a:spcBef>
              <a:buClr>
                <a:srgbClr val="000000"/>
              </a:buClr>
            </a:pPr>
            <a:r>
              <a:rPr lang="en" sz="2133" b="1" kern="0">
                <a:solidFill>
                  <a:srgbClr val="000000"/>
                </a:solidFill>
                <a:latin typeface="Arial"/>
                <a:cs typeface="Arial"/>
                <a:sym typeface="Arial"/>
              </a:rPr>
              <a:t>Object-oriented: </a:t>
            </a:r>
            <a:endParaRPr sz="2133" b="1" kern="0">
              <a:solidFill>
                <a:srgbClr val="000000"/>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kern="0">
                <a:solidFill>
                  <a:srgbClr val="000000"/>
                </a:solidFill>
                <a:latin typeface="Arial"/>
                <a:cs typeface="Arial"/>
                <a:sym typeface="Arial"/>
              </a:rPr>
              <a:t>Java is an object,oriented programming language.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This means Java programs use objects and classes. </a:t>
            </a:r>
            <a:endParaRPr sz="1733" kern="0">
              <a:solidFill>
                <a:srgbClr val="000000"/>
              </a:solidFill>
              <a:latin typeface="Arial"/>
              <a:cs typeface="Arial"/>
              <a:sym typeface="Arial"/>
            </a:endParaRPr>
          </a:p>
          <a:p>
            <a:pPr defTabSz="1219170">
              <a:lnSpc>
                <a:spcPct val="115000"/>
              </a:lnSpc>
              <a:spcBef>
                <a:spcPts val="1600"/>
              </a:spcBef>
              <a:buClr>
                <a:srgbClr val="000000"/>
              </a:buClr>
            </a:pPr>
            <a:r>
              <a:rPr lang="en" sz="1733" b="1" kern="0">
                <a:solidFill>
                  <a:srgbClr val="FF0000"/>
                </a:solidFill>
                <a:latin typeface="Arial"/>
                <a:cs typeface="Arial"/>
                <a:sym typeface="Arial"/>
              </a:rPr>
              <a:t>What is an</a:t>
            </a:r>
            <a:r>
              <a:rPr lang="en" sz="1733" b="1" kern="0">
                <a:solidFill>
                  <a:srgbClr val="000000"/>
                </a:solidFill>
                <a:latin typeface="Arial"/>
                <a:cs typeface="Arial"/>
                <a:sym typeface="Arial"/>
              </a:rPr>
              <a:t> </a:t>
            </a:r>
            <a:r>
              <a:rPr lang="en" sz="1733" b="1" kern="0">
                <a:solidFill>
                  <a:srgbClr val="0000FF"/>
                </a:solidFill>
                <a:latin typeface="Arial"/>
                <a:cs typeface="Arial"/>
                <a:sym typeface="Arial"/>
              </a:rPr>
              <a:t>Class? </a:t>
            </a:r>
            <a:endParaRPr sz="1733" b="1" kern="0">
              <a:solidFill>
                <a:srgbClr val="0000FF"/>
              </a:solidFill>
              <a:latin typeface="Arial"/>
              <a:cs typeface="Arial"/>
              <a:sym typeface="Arial"/>
            </a:endParaRPr>
          </a:p>
          <a:p>
            <a:pPr marL="609585" indent="-414856" defTabSz="1219170">
              <a:lnSpc>
                <a:spcPct val="115000"/>
              </a:lnSpc>
              <a:spcBef>
                <a:spcPts val="1600"/>
              </a:spcBef>
              <a:buClr>
                <a:srgbClr val="000000"/>
              </a:buClr>
              <a:buSzPts val="1300"/>
              <a:buFont typeface="Arial"/>
              <a:buChar char="●"/>
            </a:pPr>
            <a:r>
              <a:rPr lang="en" sz="1733" kern="0">
                <a:solidFill>
                  <a:srgbClr val="000000"/>
                </a:solidFill>
                <a:latin typeface="Arial"/>
                <a:cs typeface="Arial"/>
                <a:sym typeface="Arial"/>
              </a:rPr>
              <a:t>A group of objects exhibiting same behavior (properties + actions) will come under the same group called a class.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A class represents a group name given to several objects.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For example, take the dogs: tommy, max, charlie, and dobby. All these four dogs exhibit same behavior and hence belong to the same group, called dog.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So dog is the class name, which contains four objects.</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In other words, we could define a </a:t>
            </a:r>
            <a:r>
              <a:rPr lang="en" sz="1733" i="1" kern="0">
                <a:solidFill>
                  <a:srgbClr val="000000"/>
                </a:solidFill>
                <a:latin typeface="Arial"/>
                <a:cs typeface="Arial"/>
                <a:sym typeface="Arial"/>
              </a:rPr>
              <a:t>class as a model or a blueprint</a:t>
            </a:r>
            <a:r>
              <a:rPr lang="en" sz="1733" kern="0">
                <a:solidFill>
                  <a:srgbClr val="000000"/>
                </a:solidFill>
                <a:latin typeface="Arial"/>
                <a:cs typeface="Arial"/>
                <a:sym typeface="Arial"/>
              </a:rPr>
              <a:t> for creating the objects. </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We write the characteristics of the objects in the class: 'dog'. This means, a class can be used as a model in creation of objects.</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So, Just like objects, a class also contains properties and actions, i.e. variables and methods</a:t>
            </a:r>
            <a:endParaRPr sz="1733" kern="0">
              <a:solidFill>
                <a:srgbClr val="000000"/>
              </a:solidFill>
              <a:latin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3225</Words>
  <Application>Microsoft Office PowerPoint</Application>
  <PresentationFormat>Widescreen</PresentationFormat>
  <Paragraphs>279</Paragraphs>
  <Slides>52</Slides>
  <Notes>51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52</vt:i4>
      </vt:variant>
    </vt:vector>
  </HeadingPairs>
  <TitlesOfParts>
    <vt:vector size="60" baseType="lpstr">
      <vt:lpstr>Arial</vt:lpstr>
      <vt:lpstr>Calibri</vt:lpstr>
      <vt:lpstr>Calibri Light</vt:lpstr>
      <vt:lpstr>Cambria</vt:lpstr>
      <vt:lpstr>Courier Prime</vt:lpstr>
      <vt:lpstr>Roboto Mono</vt:lpstr>
      <vt:lpstr>Office 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Shobha Patil</dc:creator>
  <cp:lastModifiedBy>Shobha Patil</cp:lastModifiedBy>
  <cp:revision>2</cp:revision>
  <dcterms:created xsi:type="dcterms:W3CDTF">2025-02-19T14:00:51Z</dcterms:created>
  <dcterms:modified xsi:type="dcterms:W3CDTF">2025-02-19T14:12:10Z</dcterms:modified>
</cp:coreProperties>
</file>